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47"/>
  </p:notesMasterIdLst>
  <p:sldIdLst>
    <p:sldId id="257" r:id="rId3"/>
    <p:sldId id="369" r:id="rId4"/>
    <p:sldId id="409" r:id="rId5"/>
    <p:sldId id="410" r:id="rId6"/>
    <p:sldId id="374" r:id="rId7"/>
    <p:sldId id="371" r:id="rId8"/>
    <p:sldId id="333" r:id="rId9"/>
    <p:sldId id="375" r:id="rId10"/>
    <p:sldId id="408" r:id="rId11"/>
    <p:sldId id="378" r:id="rId12"/>
    <p:sldId id="379" r:id="rId13"/>
    <p:sldId id="380" r:id="rId14"/>
    <p:sldId id="385" r:id="rId15"/>
    <p:sldId id="381" r:id="rId16"/>
    <p:sldId id="382" r:id="rId17"/>
    <p:sldId id="403" r:id="rId18"/>
    <p:sldId id="383" r:id="rId19"/>
    <p:sldId id="384" r:id="rId20"/>
    <p:sldId id="386" r:id="rId21"/>
    <p:sldId id="387" r:id="rId22"/>
    <p:sldId id="388" r:id="rId23"/>
    <p:sldId id="389" r:id="rId24"/>
    <p:sldId id="390" r:id="rId25"/>
    <p:sldId id="407" r:id="rId26"/>
    <p:sldId id="391" r:id="rId27"/>
    <p:sldId id="394" r:id="rId28"/>
    <p:sldId id="396" r:id="rId29"/>
    <p:sldId id="393" r:id="rId30"/>
    <p:sldId id="376" r:id="rId31"/>
    <p:sldId id="395" r:id="rId32"/>
    <p:sldId id="392" r:id="rId33"/>
    <p:sldId id="397" r:id="rId34"/>
    <p:sldId id="398" r:id="rId35"/>
    <p:sldId id="399" r:id="rId36"/>
    <p:sldId id="400" r:id="rId37"/>
    <p:sldId id="401" r:id="rId38"/>
    <p:sldId id="281" r:id="rId39"/>
    <p:sldId id="402" r:id="rId40"/>
    <p:sldId id="297" r:id="rId41"/>
    <p:sldId id="299" r:id="rId42"/>
    <p:sldId id="404" r:id="rId43"/>
    <p:sldId id="405" r:id="rId44"/>
    <p:sldId id="406" r:id="rId45"/>
    <p:sldId id="37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6286" autoAdjust="0"/>
  </p:normalViewPr>
  <p:slideViewPr>
    <p:cSldViewPr snapToGrid="0">
      <p:cViewPr varScale="1">
        <p:scale>
          <a:sx n="95" d="100"/>
          <a:sy n="95" d="100"/>
        </p:scale>
        <p:origin x="156"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4D714-2D3A-43F0-BDBA-6B44F9CAEB48}" type="datetimeFigureOut">
              <a:rPr lang="en-US" smtClean="0"/>
              <a:t>1/26/2026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9D09F-26EB-40D3-937A-E34A3355F635}" type="slidenum">
              <a:rPr lang="en-US" smtClean="0"/>
              <a:t>‹#›</a:t>
            </a:fld>
            <a:endParaRPr lang="en-US"/>
          </a:p>
        </p:txBody>
      </p:sp>
    </p:spTree>
    <p:extLst>
      <p:ext uri="{BB962C8B-B14F-4D97-AF65-F5344CB8AC3E}">
        <p14:creationId xmlns:p14="http://schemas.microsoft.com/office/powerpoint/2010/main" val="1000048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88908-E316-9339-B152-41962F00C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03729-D235-CF8A-5F5A-F636B6DBA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FF11D-6C0B-38B9-994A-C5437A29A9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74C77-1434-677C-2DB4-5E7DB324B8EA}"/>
              </a:ext>
            </a:extLst>
          </p:cNvPr>
          <p:cNvSpPr>
            <a:spLocks noGrp="1"/>
          </p:cNvSpPr>
          <p:nvPr>
            <p:ph type="sldNum" sz="quarter" idx="5"/>
          </p:nvPr>
        </p:nvSpPr>
        <p:spPr/>
        <p:txBody>
          <a:bodyPr/>
          <a:lstStyle/>
          <a:p>
            <a:fld id="{E059D09F-26EB-40D3-937A-E34A3355F635}" type="slidenum">
              <a:rPr lang="en-US" smtClean="0"/>
              <a:t>16</a:t>
            </a:fld>
            <a:endParaRPr lang="en-US"/>
          </a:p>
        </p:txBody>
      </p:sp>
    </p:spTree>
    <p:extLst>
      <p:ext uri="{BB962C8B-B14F-4D97-AF65-F5344CB8AC3E}">
        <p14:creationId xmlns:p14="http://schemas.microsoft.com/office/powerpoint/2010/main" val="304983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85C43-0A91-41E4-AA9A-D72804F6F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76579-DFF0-7524-C290-C759CAE08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8E8AB-64F2-9576-BB7A-CD43EF14F9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7E06F9-CA86-93DA-DA20-2E39EE280209}"/>
              </a:ext>
            </a:extLst>
          </p:cNvPr>
          <p:cNvSpPr>
            <a:spLocks noGrp="1"/>
          </p:cNvSpPr>
          <p:nvPr>
            <p:ph type="sldNum" sz="quarter" idx="5"/>
          </p:nvPr>
        </p:nvSpPr>
        <p:spPr/>
        <p:txBody>
          <a:bodyPr/>
          <a:lstStyle/>
          <a:p>
            <a:fld id="{E059D09F-26EB-40D3-937A-E34A3355F635}" type="slidenum">
              <a:rPr lang="en-US" smtClean="0"/>
              <a:t>17</a:t>
            </a:fld>
            <a:endParaRPr lang="en-US"/>
          </a:p>
        </p:txBody>
      </p:sp>
    </p:spTree>
    <p:extLst>
      <p:ext uri="{BB962C8B-B14F-4D97-AF65-F5344CB8AC3E}">
        <p14:creationId xmlns:p14="http://schemas.microsoft.com/office/powerpoint/2010/main" val="198227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C0B65-5D0D-D8F8-9746-F89F1E178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EF7E3-F01C-12D2-35F8-0D3ED46CD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2A718-5489-DC83-C93D-62BEC2F082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CE0FD8-D6D7-3C13-0AB5-B745BD81999C}"/>
              </a:ext>
            </a:extLst>
          </p:cNvPr>
          <p:cNvSpPr>
            <a:spLocks noGrp="1"/>
          </p:cNvSpPr>
          <p:nvPr>
            <p:ph type="sldNum" sz="quarter" idx="5"/>
          </p:nvPr>
        </p:nvSpPr>
        <p:spPr/>
        <p:txBody>
          <a:bodyPr/>
          <a:lstStyle/>
          <a:p>
            <a:fld id="{E059D09F-26EB-40D3-937A-E34A3355F635}" type="slidenum">
              <a:rPr lang="en-US" smtClean="0"/>
              <a:t>18</a:t>
            </a:fld>
            <a:endParaRPr lang="en-US"/>
          </a:p>
        </p:txBody>
      </p:sp>
    </p:spTree>
    <p:extLst>
      <p:ext uri="{BB962C8B-B14F-4D97-AF65-F5344CB8AC3E}">
        <p14:creationId xmlns:p14="http://schemas.microsoft.com/office/powerpoint/2010/main" val="227917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6D8DA-1B89-71B4-030D-C0C0C4010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F9DF-73C4-4FD6-4621-B65D2E0C1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A593F1-5837-6170-843D-1E4F06D1A1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63AA7D-9A9A-EFCB-42A7-CF21F095143D}"/>
              </a:ext>
            </a:extLst>
          </p:cNvPr>
          <p:cNvSpPr>
            <a:spLocks noGrp="1"/>
          </p:cNvSpPr>
          <p:nvPr>
            <p:ph type="sldNum" sz="quarter" idx="5"/>
          </p:nvPr>
        </p:nvSpPr>
        <p:spPr/>
        <p:txBody>
          <a:bodyPr/>
          <a:lstStyle/>
          <a:p>
            <a:fld id="{E059D09F-26EB-40D3-937A-E34A3355F635}" type="slidenum">
              <a:rPr lang="en-US" smtClean="0"/>
              <a:t>19</a:t>
            </a:fld>
            <a:endParaRPr lang="en-US"/>
          </a:p>
        </p:txBody>
      </p:sp>
    </p:spTree>
    <p:extLst>
      <p:ext uri="{BB962C8B-B14F-4D97-AF65-F5344CB8AC3E}">
        <p14:creationId xmlns:p14="http://schemas.microsoft.com/office/powerpoint/2010/main" val="12870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01CD-44AA-07A8-B20C-714BF3640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606D8-F8A4-7486-490C-3264C97C9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FA856-41F5-FD3D-0CA3-0EDAEC9033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2A422F-2A5C-791B-F284-5D7120848B15}"/>
              </a:ext>
            </a:extLst>
          </p:cNvPr>
          <p:cNvSpPr>
            <a:spLocks noGrp="1"/>
          </p:cNvSpPr>
          <p:nvPr>
            <p:ph type="sldNum" sz="quarter" idx="5"/>
          </p:nvPr>
        </p:nvSpPr>
        <p:spPr/>
        <p:txBody>
          <a:bodyPr/>
          <a:lstStyle/>
          <a:p>
            <a:fld id="{E059D09F-26EB-40D3-937A-E34A3355F635}" type="slidenum">
              <a:rPr lang="en-US" smtClean="0"/>
              <a:t>20</a:t>
            </a:fld>
            <a:endParaRPr lang="en-US"/>
          </a:p>
        </p:txBody>
      </p:sp>
    </p:spTree>
    <p:extLst>
      <p:ext uri="{BB962C8B-B14F-4D97-AF65-F5344CB8AC3E}">
        <p14:creationId xmlns:p14="http://schemas.microsoft.com/office/powerpoint/2010/main" val="3808511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94484-C54A-F950-74D8-65A9FBB50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974DF-9163-774E-CF0A-D85198D12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8C055-AE0C-B6E0-2AA2-23993481FF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7A05A-BF75-614A-B0A5-E5E82ECF6391}"/>
              </a:ext>
            </a:extLst>
          </p:cNvPr>
          <p:cNvSpPr>
            <a:spLocks noGrp="1"/>
          </p:cNvSpPr>
          <p:nvPr>
            <p:ph type="sldNum" sz="quarter" idx="5"/>
          </p:nvPr>
        </p:nvSpPr>
        <p:spPr/>
        <p:txBody>
          <a:bodyPr/>
          <a:lstStyle/>
          <a:p>
            <a:fld id="{E059D09F-26EB-40D3-937A-E34A3355F635}" type="slidenum">
              <a:rPr lang="en-US" smtClean="0"/>
              <a:t>21</a:t>
            </a:fld>
            <a:endParaRPr lang="en-US"/>
          </a:p>
        </p:txBody>
      </p:sp>
    </p:spTree>
    <p:extLst>
      <p:ext uri="{BB962C8B-B14F-4D97-AF65-F5344CB8AC3E}">
        <p14:creationId xmlns:p14="http://schemas.microsoft.com/office/powerpoint/2010/main" val="744931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B3A4D-EE96-B9A7-D06C-A24E6BE22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909A7-7668-8B16-C1A8-8D61C3E09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F1166-C9C9-AD4D-4302-2EE8D98B19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559078-C882-5CFF-5B1B-2173021D7883}"/>
              </a:ext>
            </a:extLst>
          </p:cNvPr>
          <p:cNvSpPr>
            <a:spLocks noGrp="1"/>
          </p:cNvSpPr>
          <p:nvPr>
            <p:ph type="sldNum" sz="quarter" idx="5"/>
          </p:nvPr>
        </p:nvSpPr>
        <p:spPr/>
        <p:txBody>
          <a:bodyPr/>
          <a:lstStyle/>
          <a:p>
            <a:fld id="{E059D09F-26EB-40D3-937A-E34A3355F635}" type="slidenum">
              <a:rPr lang="en-US" smtClean="0"/>
              <a:t>22</a:t>
            </a:fld>
            <a:endParaRPr lang="en-US"/>
          </a:p>
        </p:txBody>
      </p:sp>
    </p:spTree>
    <p:extLst>
      <p:ext uri="{BB962C8B-B14F-4D97-AF65-F5344CB8AC3E}">
        <p14:creationId xmlns:p14="http://schemas.microsoft.com/office/powerpoint/2010/main" val="737356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02542-44F0-0418-E008-E540D1486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1D65C-15CD-CF1C-3AFC-062C40C5C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D99FA-200A-B26F-BF45-A25F9D7A25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F8DD87-EA07-4B0E-0BDF-7C6064B53936}"/>
              </a:ext>
            </a:extLst>
          </p:cNvPr>
          <p:cNvSpPr>
            <a:spLocks noGrp="1"/>
          </p:cNvSpPr>
          <p:nvPr>
            <p:ph type="sldNum" sz="quarter" idx="5"/>
          </p:nvPr>
        </p:nvSpPr>
        <p:spPr/>
        <p:txBody>
          <a:bodyPr/>
          <a:lstStyle/>
          <a:p>
            <a:fld id="{E059D09F-26EB-40D3-937A-E34A3355F635}" type="slidenum">
              <a:rPr lang="en-US" smtClean="0"/>
              <a:t>23</a:t>
            </a:fld>
            <a:endParaRPr lang="en-US"/>
          </a:p>
        </p:txBody>
      </p:sp>
    </p:spTree>
    <p:extLst>
      <p:ext uri="{BB962C8B-B14F-4D97-AF65-F5344CB8AC3E}">
        <p14:creationId xmlns:p14="http://schemas.microsoft.com/office/powerpoint/2010/main" val="2547397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https://www.wto.org/english/news_e/news18_e/ds562_563rfc_16aug18_e.htm</a:t>
            </a:r>
          </a:p>
        </p:txBody>
      </p:sp>
      <p:sp>
        <p:nvSpPr>
          <p:cNvPr id="4" name="Slide Number Placeholder 3"/>
          <p:cNvSpPr>
            <a:spLocks noGrp="1"/>
          </p:cNvSpPr>
          <p:nvPr>
            <p:ph type="sldNum" sz="quarter" idx="5"/>
          </p:nvPr>
        </p:nvSpPr>
        <p:spPr/>
        <p:txBody>
          <a:bodyPr/>
          <a:lstStyle/>
          <a:p>
            <a:fld id="{E059D09F-26EB-40D3-937A-E34A3355F635}" type="slidenum">
              <a:rPr lang="en-US" smtClean="0"/>
              <a:t>25</a:t>
            </a:fld>
            <a:endParaRPr lang="en-US"/>
          </a:p>
        </p:txBody>
      </p:sp>
    </p:spTree>
    <p:extLst>
      <p:ext uri="{BB962C8B-B14F-4D97-AF65-F5344CB8AC3E}">
        <p14:creationId xmlns:p14="http://schemas.microsoft.com/office/powerpoint/2010/main" val="213950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https://forumias.com/blog/wp-content/uploads/2022/09/WTO-Dispute-Settlemt.png</a:t>
            </a:r>
          </a:p>
        </p:txBody>
      </p:sp>
      <p:sp>
        <p:nvSpPr>
          <p:cNvPr id="4" name="Slide Number Placeholder 3"/>
          <p:cNvSpPr>
            <a:spLocks noGrp="1"/>
          </p:cNvSpPr>
          <p:nvPr>
            <p:ph type="sldNum" sz="quarter" idx="5"/>
          </p:nvPr>
        </p:nvSpPr>
        <p:spPr/>
        <p:txBody>
          <a:bodyPr/>
          <a:lstStyle/>
          <a:p>
            <a:fld id="{E059D09F-26EB-40D3-937A-E34A3355F635}" type="slidenum">
              <a:rPr lang="en-US" smtClean="0"/>
              <a:t>26</a:t>
            </a:fld>
            <a:endParaRPr lang="en-US"/>
          </a:p>
        </p:txBody>
      </p:sp>
    </p:spTree>
    <p:extLst>
      <p:ext uri="{BB962C8B-B14F-4D97-AF65-F5344CB8AC3E}">
        <p14:creationId xmlns:p14="http://schemas.microsoft.com/office/powerpoint/2010/main" val="421924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7AAB7892-C903-7281-1721-83959DA68C4D}"/>
            </a:ext>
          </a:extLst>
        </p:cNvPr>
        <p:cNvGrpSpPr/>
        <p:nvPr/>
      </p:nvGrpSpPr>
      <p:grpSpPr>
        <a:xfrm>
          <a:off x="0" y="0"/>
          <a:ext cx="0" cy="0"/>
          <a:chOff x="0" y="0"/>
          <a:chExt cx="0" cy="0"/>
        </a:xfrm>
      </p:grpSpPr>
      <p:sp>
        <p:nvSpPr>
          <p:cNvPr id="54" name="Google Shape;54;p4:notes">
            <a:extLst>
              <a:ext uri="{FF2B5EF4-FFF2-40B4-BE49-F238E27FC236}">
                <a16:creationId xmlns:a16="http://schemas.microsoft.com/office/drawing/2014/main" id="{EB5A200A-9C3C-D1D8-80C0-7C5CF00C6E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4:notes">
            <a:extLst>
              <a:ext uri="{FF2B5EF4-FFF2-40B4-BE49-F238E27FC236}">
                <a16:creationId xmlns:a16="http://schemas.microsoft.com/office/drawing/2014/main" id="{0822D827-6E69-0BEB-ECBF-31E0499F07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606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https://www.reuters.com/business/wto-backs-us-solar-panel-case-brought-by-china-2021-09-02/</a:t>
            </a:r>
          </a:p>
        </p:txBody>
      </p:sp>
      <p:sp>
        <p:nvSpPr>
          <p:cNvPr id="4" name="Slide Number Placeholder 3"/>
          <p:cNvSpPr>
            <a:spLocks noGrp="1"/>
          </p:cNvSpPr>
          <p:nvPr>
            <p:ph type="sldNum" sz="quarter" idx="5"/>
          </p:nvPr>
        </p:nvSpPr>
        <p:spPr/>
        <p:txBody>
          <a:bodyPr/>
          <a:lstStyle/>
          <a:p>
            <a:fld id="{E059D09F-26EB-40D3-937A-E34A3355F635}" type="slidenum">
              <a:rPr lang="en-US" smtClean="0"/>
              <a:t>27</a:t>
            </a:fld>
            <a:endParaRPr lang="en-US"/>
          </a:p>
        </p:txBody>
      </p:sp>
    </p:spTree>
    <p:extLst>
      <p:ext uri="{BB962C8B-B14F-4D97-AF65-F5344CB8AC3E}">
        <p14:creationId xmlns:p14="http://schemas.microsoft.com/office/powerpoint/2010/main" val="1344412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0CA0-5175-41F4-9DE3-240C6E067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17CF4-B824-F2DC-E5E8-C925FBDF8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71829-F99A-C18E-DFCA-8979712D32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1ADCF-C76C-9350-5A7D-40C633F814AA}"/>
              </a:ext>
            </a:extLst>
          </p:cNvPr>
          <p:cNvSpPr>
            <a:spLocks noGrp="1"/>
          </p:cNvSpPr>
          <p:nvPr>
            <p:ph type="sldNum" sz="quarter" idx="5"/>
          </p:nvPr>
        </p:nvSpPr>
        <p:spPr/>
        <p:txBody>
          <a:bodyPr/>
          <a:lstStyle/>
          <a:p>
            <a:fld id="{E059D09F-26EB-40D3-937A-E34A3355F635}" type="slidenum">
              <a:rPr lang="en-US" smtClean="0"/>
              <a:t>28</a:t>
            </a:fld>
            <a:endParaRPr lang="en-US"/>
          </a:p>
        </p:txBody>
      </p:sp>
    </p:spTree>
    <p:extLst>
      <p:ext uri="{BB962C8B-B14F-4D97-AF65-F5344CB8AC3E}">
        <p14:creationId xmlns:p14="http://schemas.microsoft.com/office/powerpoint/2010/main" val="3451199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https://static.toiimg.com/imagenext/toiblogs/photo/blogs/wp-content/uploads/2021/05/WTOStress.jpg</a:t>
            </a:r>
          </a:p>
        </p:txBody>
      </p:sp>
      <p:sp>
        <p:nvSpPr>
          <p:cNvPr id="4" name="Slide Number Placeholder 3"/>
          <p:cNvSpPr>
            <a:spLocks noGrp="1"/>
          </p:cNvSpPr>
          <p:nvPr>
            <p:ph type="sldNum" sz="quarter" idx="5"/>
          </p:nvPr>
        </p:nvSpPr>
        <p:spPr/>
        <p:txBody>
          <a:bodyPr/>
          <a:lstStyle/>
          <a:p>
            <a:fld id="{E059D09F-26EB-40D3-937A-E34A3355F635}" type="slidenum">
              <a:rPr lang="en-US" smtClean="0"/>
              <a:t>29</a:t>
            </a:fld>
            <a:endParaRPr lang="en-US"/>
          </a:p>
        </p:txBody>
      </p:sp>
    </p:spTree>
    <p:extLst>
      <p:ext uri="{BB962C8B-B14F-4D97-AF65-F5344CB8AC3E}">
        <p14:creationId xmlns:p14="http://schemas.microsoft.com/office/powerpoint/2010/main" val="342618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7DC87-BF86-D59F-537A-D643B21F4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DE63F-0251-7DEC-4348-B00EAA02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FF70E-1EE5-A770-DD0C-151C973823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07CA70-A505-022D-15AC-AC000D5479B7}"/>
              </a:ext>
            </a:extLst>
          </p:cNvPr>
          <p:cNvSpPr>
            <a:spLocks noGrp="1"/>
          </p:cNvSpPr>
          <p:nvPr>
            <p:ph type="sldNum" sz="quarter" idx="5"/>
          </p:nvPr>
        </p:nvSpPr>
        <p:spPr/>
        <p:txBody>
          <a:bodyPr/>
          <a:lstStyle/>
          <a:p>
            <a:fld id="{E059D09F-26EB-40D3-937A-E34A3355F635}" type="slidenum">
              <a:rPr lang="en-US" smtClean="0"/>
              <a:t>30</a:t>
            </a:fld>
            <a:endParaRPr lang="en-US"/>
          </a:p>
        </p:txBody>
      </p:sp>
    </p:spTree>
    <p:extLst>
      <p:ext uri="{BB962C8B-B14F-4D97-AF65-F5344CB8AC3E}">
        <p14:creationId xmlns:p14="http://schemas.microsoft.com/office/powerpoint/2010/main" val="3341482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https://www.bloomberg.com/news/articles/2021-09-20/china-appeals-wto-dispute-over-trump-era-s-solar-panel-tariffs?embedded-checkout=true</a:t>
            </a:r>
          </a:p>
        </p:txBody>
      </p:sp>
      <p:sp>
        <p:nvSpPr>
          <p:cNvPr id="4" name="Slide Number Placeholder 3"/>
          <p:cNvSpPr>
            <a:spLocks noGrp="1"/>
          </p:cNvSpPr>
          <p:nvPr>
            <p:ph type="sldNum" sz="quarter" idx="5"/>
          </p:nvPr>
        </p:nvSpPr>
        <p:spPr/>
        <p:txBody>
          <a:bodyPr/>
          <a:lstStyle/>
          <a:p>
            <a:fld id="{E059D09F-26EB-40D3-937A-E34A3355F635}" type="slidenum">
              <a:rPr lang="en-US" smtClean="0"/>
              <a:t>31</a:t>
            </a:fld>
            <a:endParaRPr lang="en-US"/>
          </a:p>
        </p:txBody>
      </p:sp>
    </p:spTree>
    <p:extLst>
      <p:ext uri="{BB962C8B-B14F-4D97-AF65-F5344CB8AC3E}">
        <p14:creationId xmlns:p14="http://schemas.microsoft.com/office/powerpoint/2010/main" val="2979818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8111D-959F-A74D-B4E1-0EEE25F89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21B20-D64E-27A9-8AD8-D3990B55C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59FB3-C2DD-710B-786E-DB353BC03215}"/>
              </a:ext>
            </a:extLst>
          </p:cNvPr>
          <p:cNvSpPr>
            <a:spLocks noGrp="1"/>
          </p:cNvSpPr>
          <p:nvPr>
            <p:ph type="body" idx="1"/>
          </p:nvPr>
        </p:nvSpPr>
        <p:spPr/>
        <p:txBody>
          <a:bodyPr/>
          <a:lstStyle/>
          <a:p>
            <a:r>
              <a:rPr lang="en-US" dirty="0"/>
              <a:t>https://www.wto.org/english/thewto_e/minist_e/mc12_e/briefing_notes_e/bfwtoreform_e.htm</a:t>
            </a:r>
          </a:p>
        </p:txBody>
      </p:sp>
      <p:sp>
        <p:nvSpPr>
          <p:cNvPr id="4" name="Slide Number Placeholder 3">
            <a:extLst>
              <a:ext uri="{FF2B5EF4-FFF2-40B4-BE49-F238E27FC236}">
                <a16:creationId xmlns:a16="http://schemas.microsoft.com/office/drawing/2014/main" id="{E62CA7BF-D65C-AEBE-8DF5-8E7ED3B4F7EF}"/>
              </a:ext>
            </a:extLst>
          </p:cNvPr>
          <p:cNvSpPr>
            <a:spLocks noGrp="1"/>
          </p:cNvSpPr>
          <p:nvPr>
            <p:ph type="sldNum" sz="quarter" idx="5"/>
          </p:nvPr>
        </p:nvSpPr>
        <p:spPr/>
        <p:txBody>
          <a:bodyPr/>
          <a:lstStyle/>
          <a:p>
            <a:fld id="{E059D09F-26EB-40D3-937A-E34A3355F635}" type="slidenum">
              <a:rPr lang="en-US" smtClean="0"/>
              <a:t>32</a:t>
            </a:fld>
            <a:endParaRPr lang="en-US"/>
          </a:p>
        </p:txBody>
      </p:sp>
    </p:spTree>
    <p:extLst>
      <p:ext uri="{BB962C8B-B14F-4D97-AF65-F5344CB8AC3E}">
        <p14:creationId xmlns:p14="http://schemas.microsoft.com/office/powerpoint/2010/main" val="165308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914642C5-CD29-B34A-B817-91A2669DFCBC}"/>
            </a:ext>
          </a:extLst>
        </p:cNvPr>
        <p:cNvGrpSpPr/>
        <p:nvPr/>
      </p:nvGrpSpPr>
      <p:grpSpPr>
        <a:xfrm>
          <a:off x="0" y="0"/>
          <a:ext cx="0" cy="0"/>
          <a:chOff x="0" y="0"/>
          <a:chExt cx="0" cy="0"/>
        </a:xfrm>
      </p:grpSpPr>
      <p:sp>
        <p:nvSpPr>
          <p:cNvPr id="54" name="Google Shape;54;p4:notes">
            <a:extLst>
              <a:ext uri="{FF2B5EF4-FFF2-40B4-BE49-F238E27FC236}">
                <a16:creationId xmlns:a16="http://schemas.microsoft.com/office/drawing/2014/main" id="{C72D5D84-38D9-39ED-13C6-67E772CCA2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4:notes">
            <a:extLst>
              <a:ext uri="{FF2B5EF4-FFF2-40B4-BE49-F238E27FC236}">
                <a16:creationId xmlns:a16="http://schemas.microsoft.com/office/drawing/2014/main" id="{A8C0C33B-E833-9CEC-C523-4B9262A421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653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330D-A6AB-5EE7-8EAB-F81520E94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FA3B5-44AD-0FDA-D176-3AF25E522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D2EC8-34AF-E2A7-FDBF-E02A589A58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DC5BBB-2DA5-8E33-D0F1-3B00F9F9E88A}"/>
              </a:ext>
            </a:extLst>
          </p:cNvPr>
          <p:cNvSpPr>
            <a:spLocks noGrp="1"/>
          </p:cNvSpPr>
          <p:nvPr>
            <p:ph type="sldNum" sz="quarter" idx="5"/>
          </p:nvPr>
        </p:nvSpPr>
        <p:spPr/>
        <p:txBody>
          <a:bodyPr/>
          <a:lstStyle/>
          <a:p>
            <a:fld id="{E059D09F-26EB-40D3-937A-E34A3355F635}" type="slidenum">
              <a:rPr lang="en-US" smtClean="0"/>
              <a:t>34</a:t>
            </a:fld>
            <a:endParaRPr lang="en-US"/>
          </a:p>
        </p:txBody>
      </p:sp>
    </p:spTree>
    <p:extLst>
      <p:ext uri="{BB962C8B-B14F-4D97-AF65-F5344CB8AC3E}">
        <p14:creationId xmlns:p14="http://schemas.microsoft.com/office/powerpoint/2010/main" val="60837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A0749-AD1A-79F7-1E15-8209E2084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1B242-9790-05B2-2891-6E32428FF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1594D-AD93-A0BB-86B1-C1591BB5AE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2B15A-6840-6FCF-39D4-5744A5ED9211}"/>
              </a:ext>
            </a:extLst>
          </p:cNvPr>
          <p:cNvSpPr>
            <a:spLocks noGrp="1"/>
          </p:cNvSpPr>
          <p:nvPr>
            <p:ph type="sldNum" sz="quarter" idx="5"/>
          </p:nvPr>
        </p:nvSpPr>
        <p:spPr/>
        <p:txBody>
          <a:bodyPr/>
          <a:lstStyle/>
          <a:p>
            <a:fld id="{E059D09F-26EB-40D3-937A-E34A3355F635}" type="slidenum">
              <a:rPr lang="en-US" smtClean="0"/>
              <a:t>35</a:t>
            </a:fld>
            <a:endParaRPr lang="en-US"/>
          </a:p>
        </p:txBody>
      </p:sp>
    </p:spTree>
    <p:extLst>
      <p:ext uri="{BB962C8B-B14F-4D97-AF65-F5344CB8AC3E}">
        <p14:creationId xmlns:p14="http://schemas.microsoft.com/office/powerpoint/2010/main" val="45947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275A-7AD7-49BA-7FE5-2B27AC316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97FD2-60A1-A404-7AA6-A9C74569A6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1AF2D-64CE-C4DF-C103-5B302D6D80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A0134-5115-296B-FFD7-04A49173C4D4}"/>
              </a:ext>
            </a:extLst>
          </p:cNvPr>
          <p:cNvSpPr>
            <a:spLocks noGrp="1"/>
          </p:cNvSpPr>
          <p:nvPr>
            <p:ph type="sldNum" sz="quarter" idx="5"/>
          </p:nvPr>
        </p:nvSpPr>
        <p:spPr/>
        <p:txBody>
          <a:bodyPr/>
          <a:lstStyle/>
          <a:p>
            <a:fld id="{E059D09F-26EB-40D3-937A-E34A3355F635}" type="slidenum">
              <a:rPr lang="en-US" smtClean="0"/>
              <a:t>38</a:t>
            </a:fld>
            <a:endParaRPr lang="en-US"/>
          </a:p>
        </p:txBody>
      </p:sp>
    </p:spTree>
    <p:extLst>
      <p:ext uri="{BB962C8B-B14F-4D97-AF65-F5344CB8AC3E}">
        <p14:creationId xmlns:p14="http://schemas.microsoft.com/office/powerpoint/2010/main" val="371939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C4172-A3EB-6171-0636-E75738B23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006DD-EBF6-2C10-A514-4400CCF626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7308757-5205-6BC9-86FD-37CC7C587C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92D50-F7EF-02B3-0448-28FF9FEDC0E6}"/>
              </a:ext>
            </a:extLst>
          </p:cNvPr>
          <p:cNvSpPr>
            <a:spLocks noGrp="1"/>
          </p:cNvSpPr>
          <p:nvPr>
            <p:ph type="sldNum" sz="quarter" idx="5"/>
          </p:nvPr>
        </p:nvSpPr>
        <p:spPr/>
        <p:txBody>
          <a:bodyPr/>
          <a:lstStyle/>
          <a:p>
            <a:fld id="{E059D09F-26EB-40D3-937A-E34A3355F635}" type="slidenum">
              <a:rPr lang="en-US" smtClean="0"/>
              <a:t>3</a:t>
            </a:fld>
            <a:endParaRPr lang="en-US"/>
          </a:p>
        </p:txBody>
      </p:sp>
    </p:spTree>
    <p:extLst>
      <p:ext uri="{BB962C8B-B14F-4D97-AF65-F5344CB8AC3E}">
        <p14:creationId xmlns:p14="http://schemas.microsoft.com/office/powerpoint/2010/main" val="2696303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25CD230-CF0E-AB3B-C723-0C933E9FC7CB}"/>
              </a:ext>
            </a:extLst>
          </p:cNvPr>
          <p:cNvSpPr>
            <a:spLocks noGrp="1" noRot="1" noChangeAspect="1" noChangeArrowheads="1" noTextEdit="1"/>
          </p:cNvSpPr>
          <p:nvPr>
            <p:ph type="sldImg"/>
          </p:nvPr>
        </p:nvSpPr>
        <p:spPr>
          <a:xfrm>
            <a:off x="-644525" y="265113"/>
            <a:ext cx="8153400" cy="4586287"/>
          </a:xfrm>
          <a:ln/>
        </p:spPr>
      </p:sp>
      <p:sp>
        <p:nvSpPr>
          <p:cNvPr id="38915" name="Rectangle 3">
            <a:extLst>
              <a:ext uri="{FF2B5EF4-FFF2-40B4-BE49-F238E27FC236}">
                <a16:creationId xmlns:a16="http://schemas.microsoft.com/office/drawing/2014/main" id="{8504A92B-3425-74FF-CEB7-D37653D9595C}"/>
              </a:ext>
            </a:extLst>
          </p:cNvPr>
          <p:cNvSpPr>
            <a:spLocks noGrp="1" noChangeArrowheads="1"/>
          </p:cNvSpPr>
          <p:nvPr>
            <p:ph type="body" idx="1"/>
          </p:nvPr>
        </p:nvSpPr>
        <p:spPr>
          <a:xfrm>
            <a:off x="895350" y="4381500"/>
            <a:ext cx="5073650" cy="4079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5240" rIns="90480" bIns="45240"/>
          <a:lstStyle/>
          <a:p>
            <a:endParaRPr lang="en-CA"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03570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74D620A-E89B-CD38-9DA8-B5177F974726}"/>
              </a:ext>
            </a:extLst>
          </p:cNvPr>
          <p:cNvSpPr>
            <a:spLocks noGrp="1" noRot="1" noChangeAspect="1" noChangeArrowheads="1" noTextEdit="1"/>
          </p:cNvSpPr>
          <p:nvPr>
            <p:ph type="sldImg"/>
          </p:nvPr>
        </p:nvSpPr>
        <p:spPr>
          <a:xfrm>
            <a:off x="-644525" y="265113"/>
            <a:ext cx="8153400" cy="4586287"/>
          </a:xfrm>
          <a:ln/>
        </p:spPr>
      </p:sp>
      <p:sp>
        <p:nvSpPr>
          <p:cNvPr id="39939" name="Rectangle 3">
            <a:extLst>
              <a:ext uri="{FF2B5EF4-FFF2-40B4-BE49-F238E27FC236}">
                <a16:creationId xmlns:a16="http://schemas.microsoft.com/office/drawing/2014/main" id="{C1311C08-BF77-D8A8-1463-CEDCB41B8F87}"/>
              </a:ext>
            </a:extLst>
          </p:cNvPr>
          <p:cNvSpPr>
            <a:spLocks noGrp="1" noChangeArrowheads="1"/>
          </p:cNvSpPr>
          <p:nvPr>
            <p:ph type="body" idx="1"/>
          </p:nvPr>
        </p:nvSpPr>
        <p:spPr>
          <a:xfrm>
            <a:off x="895350" y="4381500"/>
            <a:ext cx="5073650" cy="40798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5240" rIns="90480" bIns="45240"/>
          <a:lstStyle/>
          <a:p>
            <a:endParaRPr lang="en-CA"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80584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D5126-1553-FBF2-672E-EAFE8A3E1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6907B-5A94-4D77-0DD9-1B02DD226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7D52EB-936B-C268-0292-11B193484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51F63-8782-EDD6-1B40-A4BF2472BAF6}"/>
              </a:ext>
            </a:extLst>
          </p:cNvPr>
          <p:cNvSpPr>
            <a:spLocks noGrp="1"/>
          </p:cNvSpPr>
          <p:nvPr>
            <p:ph type="sldNum" sz="quarter" idx="5"/>
          </p:nvPr>
        </p:nvSpPr>
        <p:spPr/>
        <p:txBody>
          <a:bodyPr/>
          <a:lstStyle/>
          <a:p>
            <a:fld id="{E059D09F-26EB-40D3-937A-E34A3355F635}" type="slidenum">
              <a:rPr lang="en-US" smtClean="0"/>
              <a:t>41</a:t>
            </a:fld>
            <a:endParaRPr lang="en-US"/>
          </a:p>
        </p:txBody>
      </p:sp>
    </p:spTree>
    <p:extLst>
      <p:ext uri="{BB962C8B-B14F-4D97-AF65-F5344CB8AC3E}">
        <p14:creationId xmlns:p14="http://schemas.microsoft.com/office/powerpoint/2010/main" val="286654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https://data.worldbank.org/indicator/NE.EXP.GNFS.CD?locations=CN</a:t>
            </a:r>
          </a:p>
        </p:txBody>
      </p:sp>
      <p:sp>
        <p:nvSpPr>
          <p:cNvPr id="4" name="Slide Number Placeholder 3"/>
          <p:cNvSpPr>
            <a:spLocks noGrp="1"/>
          </p:cNvSpPr>
          <p:nvPr>
            <p:ph type="sldNum" sz="quarter" idx="5"/>
          </p:nvPr>
        </p:nvSpPr>
        <p:spPr/>
        <p:txBody>
          <a:bodyPr/>
          <a:lstStyle/>
          <a:p>
            <a:fld id="{E059D09F-26EB-40D3-937A-E34A3355F635}" type="slidenum">
              <a:rPr lang="en-US" smtClean="0"/>
              <a:t>44</a:t>
            </a:fld>
            <a:endParaRPr lang="en-US"/>
          </a:p>
        </p:txBody>
      </p:sp>
    </p:spTree>
    <p:extLst>
      <p:ext uri="{BB962C8B-B14F-4D97-AF65-F5344CB8AC3E}">
        <p14:creationId xmlns:p14="http://schemas.microsoft.com/office/powerpoint/2010/main" val="253939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4AFF90CD-A973-6BE5-C8C7-2B08BA4D4BFB}"/>
            </a:ext>
          </a:extLst>
        </p:cNvPr>
        <p:cNvGrpSpPr/>
        <p:nvPr/>
      </p:nvGrpSpPr>
      <p:grpSpPr>
        <a:xfrm>
          <a:off x="0" y="0"/>
          <a:ext cx="0" cy="0"/>
          <a:chOff x="0" y="0"/>
          <a:chExt cx="0" cy="0"/>
        </a:xfrm>
      </p:grpSpPr>
      <p:sp>
        <p:nvSpPr>
          <p:cNvPr id="54" name="Google Shape;54;p4:notes">
            <a:extLst>
              <a:ext uri="{FF2B5EF4-FFF2-40B4-BE49-F238E27FC236}">
                <a16:creationId xmlns:a16="http://schemas.microsoft.com/office/drawing/2014/main" id="{E68AE109-E3E6-EE34-19F8-DA37864661F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4:notes">
            <a:extLst>
              <a:ext uri="{FF2B5EF4-FFF2-40B4-BE49-F238E27FC236}">
                <a16:creationId xmlns:a16="http://schemas.microsoft.com/office/drawing/2014/main" id="{8CFC447F-46F4-4C45-0CF9-258E132F83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74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9833EB9F-1AA2-9239-2FAC-DF51DCB9A528}"/>
            </a:ext>
          </a:extLst>
        </p:cNvPr>
        <p:cNvGrpSpPr/>
        <p:nvPr/>
      </p:nvGrpSpPr>
      <p:grpSpPr>
        <a:xfrm>
          <a:off x="0" y="0"/>
          <a:ext cx="0" cy="0"/>
          <a:chOff x="0" y="0"/>
          <a:chExt cx="0" cy="0"/>
        </a:xfrm>
      </p:grpSpPr>
      <p:sp>
        <p:nvSpPr>
          <p:cNvPr id="54" name="Google Shape;54;p4:notes">
            <a:extLst>
              <a:ext uri="{FF2B5EF4-FFF2-40B4-BE49-F238E27FC236}">
                <a16:creationId xmlns:a16="http://schemas.microsoft.com/office/drawing/2014/main" id="{EE53C25B-96A4-AF8C-7CC8-A69F5A5A1D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4:notes">
            <a:extLst>
              <a:ext uri="{FF2B5EF4-FFF2-40B4-BE49-F238E27FC236}">
                <a16:creationId xmlns:a16="http://schemas.microsoft.com/office/drawing/2014/main" id="{6ABA5B41-04DF-81CE-BAB7-7B04596581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47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https://x.com/nyuniversity/status/1503025886609776651</a:t>
            </a:r>
          </a:p>
        </p:txBody>
      </p:sp>
      <p:sp>
        <p:nvSpPr>
          <p:cNvPr id="4" name="Slide Number Placeholder 3"/>
          <p:cNvSpPr>
            <a:spLocks noGrp="1"/>
          </p:cNvSpPr>
          <p:nvPr>
            <p:ph type="sldNum" sz="quarter" idx="5"/>
          </p:nvPr>
        </p:nvSpPr>
        <p:spPr/>
        <p:txBody>
          <a:bodyPr/>
          <a:lstStyle/>
          <a:p>
            <a:fld id="{E059D09F-26EB-40D3-937A-E34A3355F635}" type="slidenum">
              <a:rPr lang="en-US" smtClean="0"/>
              <a:t>7</a:t>
            </a:fld>
            <a:endParaRPr lang="en-US"/>
          </a:p>
        </p:txBody>
      </p:sp>
    </p:spTree>
    <p:extLst>
      <p:ext uri="{BB962C8B-B14F-4D97-AF65-F5344CB8AC3E}">
        <p14:creationId xmlns:p14="http://schemas.microsoft.com/office/powerpoint/2010/main" val="1965480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https://enirefeurope.b-cdn.net/wp-content/uploads/sites/3/2019/01/average_global_tariffs_1865_2015.png</a:t>
            </a:r>
          </a:p>
        </p:txBody>
      </p:sp>
      <p:sp>
        <p:nvSpPr>
          <p:cNvPr id="4" name="Slide Number Placeholder 3"/>
          <p:cNvSpPr>
            <a:spLocks noGrp="1"/>
          </p:cNvSpPr>
          <p:nvPr>
            <p:ph type="sldNum" sz="quarter" idx="5"/>
          </p:nvPr>
        </p:nvSpPr>
        <p:spPr/>
        <p:txBody>
          <a:bodyPr/>
          <a:lstStyle/>
          <a:p>
            <a:fld id="{E059D09F-26EB-40D3-937A-E34A3355F635}" type="slidenum">
              <a:rPr lang="en-US" smtClean="0"/>
              <a:t>12</a:t>
            </a:fld>
            <a:endParaRPr lang="en-US"/>
          </a:p>
        </p:txBody>
      </p:sp>
    </p:spTree>
    <p:extLst>
      <p:ext uri="{BB962C8B-B14F-4D97-AF65-F5344CB8AC3E}">
        <p14:creationId xmlns:p14="http://schemas.microsoft.com/office/powerpoint/2010/main" val="349590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51F2-9940-9DB7-6D4E-C93EAB51E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38CBD-6FF7-3197-5A72-B669FA626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15DC9B-E10A-113E-BA29-ECBDE7A641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4A2DD7-F9A5-97D7-F21A-8D101549EE98}"/>
              </a:ext>
            </a:extLst>
          </p:cNvPr>
          <p:cNvSpPr>
            <a:spLocks noGrp="1"/>
          </p:cNvSpPr>
          <p:nvPr>
            <p:ph type="sldNum" sz="quarter" idx="5"/>
          </p:nvPr>
        </p:nvSpPr>
        <p:spPr/>
        <p:txBody>
          <a:bodyPr/>
          <a:lstStyle/>
          <a:p>
            <a:fld id="{E059D09F-26EB-40D3-937A-E34A3355F635}" type="slidenum">
              <a:rPr lang="en-US" smtClean="0"/>
              <a:t>14</a:t>
            </a:fld>
            <a:endParaRPr lang="en-US"/>
          </a:p>
        </p:txBody>
      </p:sp>
    </p:spTree>
    <p:extLst>
      <p:ext uri="{BB962C8B-B14F-4D97-AF65-F5344CB8AC3E}">
        <p14:creationId xmlns:p14="http://schemas.microsoft.com/office/powerpoint/2010/main" val="133722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5C98-ADD2-4933-4B88-D49D700EF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79FFA-CA47-1D2C-BA7F-D9A617FB4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7ADAD-B70E-AA80-D761-EA086FA66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DEC3E3-EE92-926D-2622-BBEEC82B118D}"/>
              </a:ext>
            </a:extLst>
          </p:cNvPr>
          <p:cNvSpPr>
            <a:spLocks noGrp="1"/>
          </p:cNvSpPr>
          <p:nvPr>
            <p:ph type="sldNum" sz="quarter" idx="5"/>
          </p:nvPr>
        </p:nvSpPr>
        <p:spPr/>
        <p:txBody>
          <a:bodyPr/>
          <a:lstStyle/>
          <a:p>
            <a:fld id="{E059D09F-26EB-40D3-937A-E34A3355F635}" type="slidenum">
              <a:rPr lang="en-US" smtClean="0"/>
              <a:t>15</a:t>
            </a:fld>
            <a:endParaRPr lang="en-US"/>
          </a:p>
        </p:txBody>
      </p:sp>
    </p:spTree>
    <p:extLst>
      <p:ext uri="{BB962C8B-B14F-4D97-AF65-F5344CB8AC3E}">
        <p14:creationId xmlns:p14="http://schemas.microsoft.com/office/powerpoint/2010/main" val="124643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654776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4650-2EB4-6C3E-4608-8A991C5B3C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3E922-533C-01FA-9164-774D565FAC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B6AD40-ABA9-0AF3-05FE-B177C75D88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AB02BD-99C2-65CF-5C37-EA0A4FECB4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C155C-153F-2948-44A8-0EF144A47A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40DE3F-81A5-2336-EAC5-4A7AF1C7EC63}"/>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8" name="Footer Placeholder 7">
            <a:extLst>
              <a:ext uri="{FF2B5EF4-FFF2-40B4-BE49-F238E27FC236}">
                <a16:creationId xmlns:a16="http://schemas.microsoft.com/office/drawing/2014/main" id="{55CCB89A-C428-DCC2-EA6B-D5EEC1CE7C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F7620-2787-21F9-3AE2-D96076C8F852}"/>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16830366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198E-9586-053D-38A3-6C27E5F956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4C84C1-858B-D82F-35FD-A1195827BD39}"/>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4" name="Footer Placeholder 3">
            <a:extLst>
              <a:ext uri="{FF2B5EF4-FFF2-40B4-BE49-F238E27FC236}">
                <a16:creationId xmlns:a16="http://schemas.microsoft.com/office/drawing/2014/main" id="{A2F22D04-2B5A-5941-A5CC-34F24F95B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D15F7-DCFA-5582-1069-C9FD76CC9D1E}"/>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179734589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2DAA3C-1D73-62B8-3CD2-FFF5B314135A}"/>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3" name="Footer Placeholder 2">
            <a:extLst>
              <a:ext uri="{FF2B5EF4-FFF2-40B4-BE49-F238E27FC236}">
                <a16:creationId xmlns:a16="http://schemas.microsoft.com/office/drawing/2014/main" id="{CC27B449-A3EF-90BE-2BC5-89F93FD88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E6ABE2-9EE8-D7E4-6578-14DE09517F0B}"/>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323156774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88FE-64AB-7071-F159-3112258EE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32DD2A-AFCC-87D3-6DA4-1466130CC4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58C26-2701-AF20-3EB1-DDB4995D9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F21CBF-34F4-9511-99CE-F47F10E41614}"/>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6" name="Footer Placeholder 5">
            <a:extLst>
              <a:ext uri="{FF2B5EF4-FFF2-40B4-BE49-F238E27FC236}">
                <a16:creationId xmlns:a16="http://schemas.microsoft.com/office/drawing/2014/main" id="{42AC2E86-0ED3-A072-770A-FB1F25C5C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60BA3-FA5F-6517-1048-3C4779DF7B26}"/>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217915388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1BCE-1755-5BF3-EF8A-6ADA38543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8F6EF1-DEEE-E323-4B57-248A7E7A47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015327-C2A2-6195-B80B-BE5CB5FC2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135CB-1924-98F0-B132-D3B0B011CBA3}"/>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6" name="Footer Placeholder 5">
            <a:extLst>
              <a:ext uri="{FF2B5EF4-FFF2-40B4-BE49-F238E27FC236}">
                <a16:creationId xmlns:a16="http://schemas.microsoft.com/office/drawing/2014/main" id="{8DFCCCF9-CC60-E21E-18FA-CCF3013E6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122DA-224B-AE43-4427-1475AD4B5CBC}"/>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15223944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712C-2FEC-4315-C272-FC9E06B83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5DF909-6602-D2FD-078A-C8BCE62B1D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7F84A-1A3A-DDC5-AB98-06FE40A97141}"/>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5" name="Footer Placeholder 4">
            <a:extLst>
              <a:ext uri="{FF2B5EF4-FFF2-40B4-BE49-F238E27FC236}">
                <a16:creationId xmlns:a16="http://schemas.microsoft.com/office/drawing/2014/main" id="{7EE93AB0-F37E-4278-2828-9648C5FC7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04D57-8131-6DA5-DDCF-3BE5F442BCA3}"/>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42951500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F7DC3-08E1-1001-57B2-A24271C1CE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584AC6-C902-E8EA-2A5F-129398FAD2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9831E-CE0D-2141-22E1-82AA63BA03F6}"/>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5" name="Footer Placeholder 4">
            <a:extLst>
              <a:ext uri="{FF2B5EF4-FFF2-40B4-BE49-F238E27FC236}">
                <a16:creationId xmlns:a16="http://schemas.microsoft.com/office/drawing/2014/main" id="{2D69451E-89AA-B42A-71A9-483AA5C20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3BF51-EC01-9F06-2F8D-4DD69BC4F1DD}"/>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401569197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p:cSld name="仅标题">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3">
            <a:alphaModFix/>
          </a:blip>
          <a:srcRect/>
          <a:stretch/>
        </p:blipFill>
        <p:spPr>
          <a:xfrm>
            <a:off x="9722648" y="6100763"/>
            <a:ext cx="2209002" cy="523874"/>
          </a:xfrm>
          <a:prstGeom prst="rect">
            <a:avLst/>
          </a:prstGeom>
          <a:noFill/>
          <a:ln>
            <a:noFill/>
          </a:ln>
        </p:spPr>
      </p:pic>
    </p:spTree>
    <p:extLst>
      <p:ext uri="{BB962C8B-B14F-4D97-AF65-F5344CB8AC3E}">
        <p14:creationId xmlns:p14="http://schemas.microsoft.com/office/powerpoint/2010/main" val="36321304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仅标题">
  <p:cSld name="仅标题">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3">
            <a:alphaModFix/>
          </a:blip>
          <a:srcRect/>
          <a:stretch/>
        </p:blipFill>
        <p:spPr>
          <a:xfrm>
            <a:off x="9722648" y="6100763"/>
            <a:ext cx="2209002" cy="523874"/>
          </a:xfrm>
          <a:prstGeom prst="rect">
            <a:avLst/>
          </a:prstGeom>
          <a:noFill/>
          <a:ln>
            <a:noFill/>
          </a:ln>
        </p:spPr>
      </p:pic>
    </p:spTree>
    <p:extLst>
      <p:ext uri="{BB962C8B-B14F-4D97-AF65-F5344CB8AC3E}">
        <p14:creationId xmlns:p14="http://schemas.microsoft.com/office/powerpoint/2010/main" val="9687019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p:cSld name="节标题">
    <p:bg>
      <p:bgPr>
        <a:blipFill>
          <a:blip r:embed="rId2">
            <a:alphaModFix/>
          </a:blip>
          <a:stretch>
            <a:fillRect/>
          </a:stretch>
        </a:blipFill>
        <a:effectLst/>
      </p:bgPr>
    </p:bg>
    <p:spTree>
      <p:nvGrpSpPr>
        <p:cNvPr id="1" name="Shape 16"/>
        <p:cNvGrpSpPr/>
        <p:nvPr/>
      </p:nvGrpSpPr>
      <p:grpSpPr>
        <a:xfrm>
          <a:off x="0" y="0"/>
          <a:ext cx="0" cy="0"/>
          <a:chOff x="0" y="0"/>
          <a:chExt cx="0" cy="0"/>
        </a:xfrm>
      </p:grpSpPr>
      <p:pic>
        <p:nvPicPr>
          <p:cNvPr id="17" name="Google Shape;17;p14"/>
          <p:cNvPicPr preferRelativeResize="0"/>
          <p:nvPr/>
        </p:nvPicPr>
        <p:blipFill rotWithShape="1">
          <a:blip r:embed="rId3">
            <a:alphaModFix/>
          </a:blip>
          <a:srcRect/>
          <a:stretch/>
        </p:blipFill>
        <p:spPr>
          <a:xfrm>
            <a:off x="9229725" y="5868922"/>
            <a:ext cx="3179762" cy="989078"/>
          </a:xfrm>
          <a:prstGeom prst="rect">
            <a:avLst/>
          </a:prstGeom>
          <a:noFill/>
          <a:ln>
            <a:noFill/>
          </a:ln>
        </p:spPr>
      </p:pic>
    </p:spTree>
    <p:extLst>
      <p:ext uri="{BB962C8B-B14F-4D97-AF65-F5344CB8AC3E}">
        <p14:creationId xmlns:p14="http://schemas.microsoft.com/office/powerpoint/2010/main" val="3289773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C2395BB-35F0-531B-53E6-25011CF086C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9F8D526-F643-A337-D6A1-0EB28E57F6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20FAB94-1F4B-4D1F-A443-F719CA8E2518}"/>
              </a:ext>
            </a:extLst>
          </p:cNvPr>
          <p:cNvSpPr>
            <a:spLocks noGrp="1" noChangeArrowheads="1"/>
          </p:cNvSpPr>
          <p:nvPr>
            <p:ph type="sldNum" sz="quarter" idx="12"/>
          </p:nvPr>
        </p:nvSpPr>
        <p:spPr>
          <a:ln/>
        </p:spPr>
        <p:txBody>
          <a:bodyPr/>
          <a:lstStyle>
            <a:lvl1pPr>
              <a:defRPr/>
            </a:lvl1pPr>
          </a:lstStyle>
          <a:p>
            <a:fld id="{B4F98C8A-6F2F-445D-A493-300475D44FC8}" type="slidenum">
              <a:rPr lang="en-US" altLang="en-US"/>
              <a:pPr/>
              <a:t>‹#›</a:t>
            </a:fld>
            <a:endParaRPr lang="en-US" altLang="en-US"/>
          </a:p>
        </p:txBody>
      </p:sp>
    </p:spTree>
    <p:extLst>
      <p:ext uri="{BB962C8B-B14F-4D97-AF65-F5344CB8AC3E}">
        <p14:creationId xmlns:p14="http://schemas.microsoft.com/office/powerpoint/2010/main" val="126481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hart Placeholder 2"/>
          <p:cNvSpPr>
            <a:spLocks noGrp="1"/>
          </p:cNvSpPr>
          <p:nvPr>
            <p:ph type="chart"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4B6BEDB6-D651-3374-1AB2-28C34B68A0C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DAAAFAC-7CE3-C79E-EEF7-F94C5A76A2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E80A886-E38A-5253-AFC9-5CD201703122}"/>
              </a:ext>
            </a:extLst>
          </p:cNvPr>
          <p:cNvSpPr>
            <a:spLocks noGrp="1" noChangeArrowheads="1"/>
          </p:cNvSpPr>
          <p:nvPr>
            <p:ph type="sldNum" sz="quarter" idx="12"/>
          </p:nvPr>
        </p:nvSpPr>
        <p:spPr>
          <a:ln/>
        </p:spPr>
        <p:txBody>
          <a:bodyPr/>
          <a:lstStyle>
            <a:lvl1pPr>
              <a:defRPr/>
            </a:lvl1pPr>
          </a:lstStyle>
          <a:p>
            <a:fld id="{4A747CE6-1C05-47D5-A6E0-6C86E2BCF924}" type="slidenum">
              <a:rPr lang="en-US" altLang="en-US"/>
              <a:pPr/>
              <a:t>‹#›</a:t>
            </a:fld>
            <a:endParaRPr lang="en-US" altLang="en-US"/>
          </a:p>
        </p:txBody>
      </p:sp>
    </p:spTree>
    <p:extLst>
      <p:ext uri="{BB962C8B-B14F-4D97-AF65-F5344CB8AC3E}">
        <p14:creationId xmlns:p14="http://schemas.microsoft.com/office/powerpoint/2010/main" val="389271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1216-0A0B-4DB6-32CA-02FB3C17B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2F3483-2A86-A0A4-2676-19C3BB45DF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E6245-8503-3887-46F6-3303E22B94A3}"/>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5" name="Footer Placeholder 4">
            <a:extLst>
              <a:ext uri="{FF2B5EF4-FFF2-40B4-BE49-F238E27FC236}">
                <a16:creationId xmlns:a16="http://schemas.microsoft.com/office/drawing/2014/main" id="{84CE35F8-57A5-ECF8-E522-B91B01C5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698E5-E0EF-E326-D978-6B835187C74F}"/>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20517446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B0B3-3AAE-AB8D-0FA5-E2F9E49E3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46E33F-36C5-393C-BC66-A6A65ED59F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155AC-2454-53B5-5430-123D63CC8FAE}"/>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5" name="Footer Placeholder 4">
            <a:extLst>
              <a:ext uri="{FF2B5EF4-FFF2-40B4-BE49-F238E27FC236}">
                <a16:creationId xmlns:a16="http://schemas.microsoft.com/office/drawing/2014/main" id="{5CC7B944-022A-46C1-201E-CBC139EC3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3850E-B932-D2C0-D298-F0D3FDD553BD}"/>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278185929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4C8F-4428-C4FA-301D-44B8F6065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CEB35-962D-6786-6EB9-412491A0A4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F9CF3C-D481-A8AB-F18B-1039AEB5802A}"/>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5" name="Footer Placeholder 4">
            <a:extLst>
              <a:ext uri="{FF2B5EF4-FFF2-40B4-BE49-F238E27FC236}">
                <a16:creationId xmlns:a16="http://schemas.microsoft.com/office/drawing/2014/main" id="{AFBB5FBE-80B5-34AD-BAD7-C2555C6AC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C6FEA-79D3-1CD4-C48D-83D810A19A23}"/>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100510982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42AA-D208-D5F2-BE5E-8B9084552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C99BE-AF2E-CF57-EC3F-6A04086D9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5C72B0-25C3-C317-EDC2-7B6101CE2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4A199D-BAF9-645C-63A7-5F0603A4E5B2}"/>
              </a:ext>
            </a:extLst>
          </p:cNvPr>
          <p:cNvSpPr>
            <a:spLocks noGrp="1"/>
          </p:cNvSpPr>
          <p:nvPr>
            <p:ph type="dt" sz="half" idx="10"/>
          </p:nvPr>
        </p:nvSpPr>
        <p:spPr/>
        <p:txBody>
          <a:bodyPr/>
          <a:lstStyle/>
          <a:p>
            <a:fld id="{3EA51EE6-AC94-4037-A0BF-2D825B2F14DD}" type="datetimeFigureOut">
              <a:rPr lang="en-US" smtClean="0"/>
              <a:t>1/26/2026</a:t>
            </a:fld>
            <a:endParaRPr lang="en-US"/>
          </a:p>
        </p:txBody>
      </p:sp>
      <p:sp>
        <p:nvSpPr>
          <p:cNvPr id="6" name="Footer Placeholder 5">
            <a:extLst>
              <a:ext uri="{FF2B5EF4-FFF2-40B4-BE49-F238E27FC236}">
                <a16:creationId xmlns:a16="http://schemas.microsoft.com/office/drawing/2014/main" id="{ECA5DF07-6472-2F94-9279-11E75AB82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7237C-4D98-BFA8-098D-DE5B5CFB0DAD}"/>
              </a:ext>
            </a:extLst>
          </p:cNvPr>
          <p:cNvSpPr>
            <a:spLocks noGrp="1"/>
          </p:cNvSpPr>
          <p:nvPr>
            <p:ph type="sldNum" sz="quarter" idx="12"/>
          </p:nvPr>
        </p:nvSpPr>
        <p:spPr/>
        <p:txBody>
          <a:bodyPr/>
          <a:lstStyle/>
          <a:p>
            <a:fld id="{29F75B9E-0EC3-48F4-8675-C50D3D8ED940}" type="slidenum">
              <a:rPr lang="en-US" smtClean="0"/>
              <a:t>‹#›</a:t>
            </a:fld>
            <a:endParaRPr lang="en-US"/>
          </a:p>
        </p:txBody>
      </p:sp>
    </p:spTree>
    <p:extLst>
      <p:ext uri="{BB962C8B-B14F-4D97-AF65-F5344CB8AC3E}">
        <p14:creationId xmlns:p14="http://schemas.microsoft.com/office/powerpoint/2010/main" val="114967509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2432181814"/>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78" r:id="rId4"/>
    <p:sldLayoutId id="214748367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F1E39-2B52-D4E4-0E9F-E13E2D29F8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DBAD98-3465-1914-C316-EC9247388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C3D2B-EDA9-54D3-90A7-070DC7AF58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A51EE6-AC94-4037-A0BF-2D825B2F14DD}" type="datetimeFigureOut">
              <a:rPr lang="en-US" smtClean="0"/>
              <a:t>1/26/2026</a:t>
            </a:fld>
            <a:endParaRPr lang="en-US"/>
          </a:p>
        </p:txBody>
      </p:sp>
      <p:sp>
        <p:nvSpPr>
          <p:cNvPr id="5" name="Footer Placeholder 4">
            <a:extLst>
              <a:ext uri="{FF2B5EF4-FFF2-40B4-BE49-F238E27FC236}">
                <a16:creationId xmlns:a16="http://schemas.microsoft.com/office/drawing/2014/main" id="{B18DB71F-B98F-4AB4-C7B6-A337B063E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E619D2-26F0-47BC-7BE1-699743514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F75B9E-0EC3-48F4-8675-C50D3D8ED940}" type="slidenum">
              <a:rPr lang="en-US" smtClean="0"/>
              <a:t>‹#›</a:t>
            </a:fld>
            <a:endParaRPr lang="en-US"/>
          </a:p>
        </p:txBody>
      </p:sp>
    </p:spTree>
    <p:extLst>
      <p:ext uri="{BB962C8B-B14F-4D97-AF65-F5344CB8AC3E}">
        <p14:creationId xmlns:p14="http://schemas.microsoft.com/office/powerpoint/2010/main" val="9740499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jingqian.org/"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wto.org/english/theWTO_e/whatis_e/tif_e/org6_e.ht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www.wto.org/english/thewto_e/secre_e/budget_e.ht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wto.org/english/tratop_e/dispu_e/disp_settlement_cbt_e/c6s1p1_e.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wto.org/english/tratop_e/dispu_e/ab_members_descrp_e.ht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to.org/english/tratop_e/region_e/region_e.ht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jingqian.org/IPEclass/schedule"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7068C"/>
        </a:solidFill>
        <a:effectLst/>
      </p:bgPr>
    </p:bg>
    <p:spTree>
      <p:nvGrpSpPr>
        <p:cNvPr id="1" name="Shape 26"/>
        <p:cNvGrpSpPr/>
        <p:nvPr/>
      </p:nvGrpSpPr>
      <p:grpSpPr>
        <a:xfrm>
          <a:off x="0" y="0"/>
          <a:ext cx="0" cy="0"/>
          <a:chOff x="0" y="0"/>
          <a:chExt cx="0" cy="0"/>
        </a:xfrm>
      </p:grpSpPr>
      <p:sp>
        <p:nvSpPr>
          <p:cNvPr id="27" name="Google Shape;27;p2"/>
          <p:cNvSpPr txBox="1">
            <a:spLocks noGrp="1"/>
          </p:cNvSpPr>
          <p:nvPr>
            <p:ph type="body" idx="1"/>
          </p:nvPr>
        </p:nvSpPr>
        <p:spPr>
          <a:xfrm>
            <a:off x="2760663" y="1503363"/>
            <a:ext cx="9431337" cy="2987675"/>
          </a:xfrm>
          <a:prstGeom prst="rect">
            <a:avLst/>
          </a:prstGeom>
          <a:noFill/>
          <a:ln>
            <a:noFill/>
          </a:ln>
        </p:spPr>
        <p:txBody>
          <a:bodyPr spcFirstLastPara="1" wrap="square" lIns="0" tIns="0" rIns="0" bIns="0" anchor="ctr" anchorCtr="0">
            <a:noAutofit/>
          </a:bodyPr>
          <a:lstStyle/>
          <a:p>
            <a:pPr algn="ctr">
              <a:lnSpc>
                <a:spcPct val="200000"/>
              </a:lnSpc>
              <a:buSzPts val="1400"/>
            </a:pPr>
            <a:r>
              <a:rPr lang="en-US" sz="2800" b="1" dirty="0">
                <a:solidFill>
                  <a:srgbClr val="FFFFFF"/>
                </a:solidFill>
                <a:latin typeface="Century Gothic" panose="020B0502020202020204" pitchFamily="34" charset="0"/>
              </a:rPr>
              <a:t>International Political Economy (SOCS-SHU 222)</a:t>
            </a:r>
          </a:p>
          <a:p>
            <a:pPr algn="ctr">
              <a:lnSpc>
                <a:spcPct val="200000"/>
              </a:lnSpc>
              <a:buSzPts val="1400"/>
            </a:pPr>
            <a:r>
              <a:rPr lang="en-US" altLang="zh-CN" sz="2800" dirty="0">
                <a:solidFill>
                  <a:srgbClr val="FFFFFF"/>
                </a:solidFill>
                <a:latin typeface="Century Gothic" panose="020B0502020202020204" pitchFamily="34" charset="0"/>
              </a:rPr>
              <a:t>THE WTO AND THE WORLD TRADE SYSTEM</a:t>
            </a:r>
            <a:endParaRPr sz="2800" dirty="0">
              <a:solidFill>
                <a:srgbClr val="FFFFFF"/>
              </a:solidFill>
              <a:latin typeface="Century Gothic" panose="020B0502020202020204" pitchFamily="34" charset="0"/>
            </a:endParaRPr>
          </a:p>
        </p:txBody>
      </p:sp>
      <p:pic>
        <p:nvPicPr>
          <p:cNvPr id="28" name="Google Shape;28;p2" descr="A picture containing graphical user interface&#10;&#10;Description automatically generated"/>
          <p:cNvPicPr preferRelativeResize="0"/>
          <p:nvPr/>
        </p:nvPicPr>
        <p:blipFill rotWithShape="1">
          <a:blip r:embed="rId3">
            <a:alphaModFix/>
          </a:blip>
          <a:srcRect/>
          <a:stretch/>
        </p:blipFill>
        <p:spPr>
          <a:xfrm>
            <a:off x="9311216" y="273050"/>
            <a:ext cx="2597149" cy="615949"/>
          </a:xfrm>
          <a:prstGeom prst="rect">
            <a:avLst/>
          </a:prstGeom>
          <a:noFill/>
          <a:ln>
            <a:noFill/>
          </a:ln>
        </p:spPr>
      </p:pic>
      <p:pic>
        <p:nvPicPr>
          <p:cNvPr id="29" name="Google Shape;29;p2"/>
          <p:cNvPicPr preferRelativeResize="0"/>
          <p:nvPr/>
        </p:nvPicPr>
        <p:blipFill>
          <a:blip r:embed="rId4">
            <a:alphaModFix/>
          </a:blip>
          <a:stretch>
            <a:fillRect/>
          </a:stretch>
        </p:blipFill>
        <p:spPr>
          <a:xfrm>
            <a:off x="-233989" y="3367131"/>
            <a:ext cx="4654496" cy="3490869"/>
          </a:xfrm>
          <a:prstGeom prst="rect">
            <a:avLst/>
          </a:prstGeom>
          <a:noFill/>
          <a:ln>
            <a:noFill/>
          </a:ln>
          <a:effectLst>
            <a:reflection endPos="30000" dist="38100" dir="5400000" fadeDir="5400012" sy="-100000" algn="bl" rotWithShape="0"/>
          </a:effectLst>
        </p:spPr>
      </p:pic>
      <p:sp>
        <p:nvSpPr>
          <p:cNvPr id="2" name="TextBox 1">
            <a:extLst>
              <a:ext uri="{FF2B5EF4-FFF2-40B4-BE49-F238E27FC236}">
                <a16:creationId xmlns:a16="http://schemas.microsoft.com/office/drawing/2014/main" id="{FE8E6B32-84E0-8FDE-CEF6-60CD706D0457}"/>
              </a:ext>
            </a:extLst>
          </p:cNvPr>
          <p:cNvSpPr txBox="1"/>
          <p:nvPr/>
        </p:nvSpPr>
        <p:spPr>
          <a:xfrm>
            <a:off x="2464600" y="4589345"/>
            <a:ext cx="944376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Instructor: </a:t>
            </a:r>
            <a:r>
              <a:rPr kumimoji="0" lang="en-US" sz="2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hlinkClick r:id="rId5">
                  <a:extLst>
                    <a:ext uri="{A12FA001-AC4F-418D-AE19-62706E023703}">
                      <ahyp:hlinkClr xmlns:ahyp="http://schemas.microsoft.com/office/drawing/2018/hyperlinkcolor" val="tx"/>
                    </a:ext>
                  </a:extLst>
                </a:hlinkClick>
              </a:rPr>
              <a:t>JING QIAN</a:t>
            </a:r>
            <a:endParaRPr kumimoji="0" lang="en-US" sz="2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8854E-3CDA-E7BD-E9AC-250690B76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67D7E-FC4E-EAF3-011B-1042189F9C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AC470F-F963-D57E-0FB7-4F96F64167D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6CE4C5E-882E-BAC1-0D4C-41DCB5BC2B71}"/>
              </a:ext>
            </a:extLst>
          </p:cNvPr>
          <p:cNvSpPr>
            <a:spLocks noGrp="1"/>
          </p:cNvSpPr>
          <p:nvPr>
            <p:ph type="sldNum" sz="quarter" idx="12"/>
          </p:nvPr>
        </p:nvSpPr>
        <p:spPr/>
        <p:txBody>
          <a:bodyPr/>
          <a:lstStyle/>
          <a:p>
            <a:fld id="{B4F98C8A-6F2F-445D-A493-300475D44FC8}" type="slidenum">
              <a:rPr lang="en-US" altLang="en-US" smtClean="0"/>
              <a:pPr/>
              <a:t>10</a:t>
            </a:fld>
            <a:endParaRPr lang="en-US" altLang="en-US"/>
          </a:p>
        </p:txBody>
      </p:sp>
      <p:sp>
        <p:nvSpPr>
          <p:cNvPr id="6" name="TextBox 5">
            <a:extLst>
              <a:ext uri="{FF2B5EF4-FFF2-40B4-BE49-F238E27FC236}">
                <a16:creationId xmlns:a16="http://schemas.microsoft.com/office/drawing/2014/main" id="{84AF29BF-CA6A-3A56-E942-B7110D486E84}"/>
              </a:ext>
            </a:extLst>
          </p:cNvPr>
          <p:cNvSpPr txBox="1"/>
          <p:nvPr/>
        </p:nvSpPr>
        <p:spPr>
          <a:xfrm>
            <a:off x="0" y="2315174"/>
            <a:ext cx="12192000" cy="901593"/>
          </a:xfrm>
          <a:prstGeom prst="rect">
            <a:avLst/>
          </a:prstGeom>
          <a:noFill/>
        </p:spPr>
        <p:txBody>
          <a:bodyPr wrap="square">
            <a:spAutoFit/>
          </a:bodyPr>
          <a:lstStyle/>
          <a:p>
            <a:pPr algn="ctr">
              <a:lnSpc>
                <a:spcPct val="150000"/>
              </a:lnSpc>
            </a:pPr>
            <a:r>
              <a:rPr lang="en-US" sz="4000" b="1" dirty="0">
                <a:solidFill>
                  <a:srgbClr val="7030A0"/>
                </a:solidFill>
              </a:rPr>
              <a:t>Countries cannot arbitrarily determine tariffs,</a:t>
            </a:r>
          </a:p>
        </p:txBody>
      </p:sp>
      <p:sp>
        <p:nvSpPr>
          <p:cNvPr id="7" name="TextBox 6">
            <a:extLst>
              <a:ext uri="{FF2B5EF4-FFF2-40B4-BE49-F238E27FC236}">
                <a16:creationId xmlns:a16="http://schemas.microsoft.com/office/drawing/2014/main" id="{F2038E60-ED5C-A03F-19F1-4000E1A8A266}"/>
              </a:ext>
            </a:extLst>
          </p:cNvPr>
          <p:cNvSpPr txBox="1"/>
          <p:nvPr/>
        </p:nvSpPr>
        <p:spPr>
          <a:xfrm>
            <a:off x="3011385" y="3641234"/>
            <a:ext cx="6169230" cy="982513"/>
          </a:xfrm>
          <a:prstGeom prst="rect">
            <a:avLst/>
          </a:prstGeom>
          <a:noFill/>
        </p:spPr>
        <p:txBody>
          <a:bodyPr wrap="square">
            <a:spAutoFit/>
          </a:bodyPr>
          <a:lstStyle/>
          <a:p>
            <a:pPr algn="ctr">
              <a:lnSpc>
                <a:spcPct val="150000"/>
              </a:lnSpc>
            </a:pPr>
            <a:r>
              <a:rPr lang="en-US" sz="4400" b="1" dirty="0">
                <a:solidFill>
                  <a:srgbClr val="7030A0"/>
                </a:solidFill>
              </a:rPr>
              <a:t>Because</a:t>
            </a:r>
            <a:r>
              <a:rPr lang="en-US" sz="1800" b="1" dirty="0">
                <a:solidFill>
                  <a:srgbClr val="7030A0"/>
                </a:solidFill>
              </a:rPr>
              <a:t>…</a:t>
            </a:r>
          </a:p>
        </p:txBody>
      </p:sp>
    </p:spTree>
    <p:extLst>
      <p:ext uri="{BB962C8B-B14F-4D97-AF65-F5344CB8AC3E}">
        <p14:creationId xmlns:p14="http://schemas.microsoft.com/office/powerpoint/2010/main" val="2942556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8C2C-8F83-D906-A948-4FFEB41AC9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B7E927-A449-A257-E173-101D66886A6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4FF2028-0496-BA94-F371-64EF0313FBD1}"/>
              </a:ext>
            </a:extLst>
          </p:cNvPr>
          <p:cNvSpPr>
            <a:spLocks noGrp="1"/>
          </p:cNvSpPr>
          <p:nvPr>
            <p:ph type="sldNum" sz="quarter" idx="12"/>
          </p:nvPr>
        </p:nvSpPr>
        <p:spPr/>
        <p:txBody>
          <a:bodyPr/>
          <a:lstStyle/>
          <a:p>
            <a:fld id="{B4F98C8A-6F2F-445D-A493-300475D44FC8}" type="slidenum">
              <a:rPr lang="en-US" altLang="en-US" smtClean="0"/>
              <a:pPr/>
              <a:t>11</a:t>
            </a:fld>
            <a:endParaRPr lang="en-US" altLang="en-US"/>
          </a:p>
        </p:txBody>
      </p:sp>
      <p:sp>
        <p:nvSpPr>
          <p:cNvPr id="5" name="AutoShape 2">
            <a:extLst>
              <a:ext uri="{FF2B5EF4-FFF2-40B4-BE49-F238E27FC236}">
                <a16:creationId xmlns:a16="http://schemas.microsoft.com/office/drawing/2014/main" id="{6124D1EE-92F0-2C68-2FB1-88415ED8DA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a:extLst>
              <a:ext uri="{FF2B5EF4-FFF2-40B4-BE49-F238E27FC236}">
                <a16:creationId xmlns:a16="http://schemas.microsoft.com/office/drawing/2014/main" id="{C4F62524-A0EB-8B72-AE75-B74684205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464" y="1970391"/>
            <a:ext cx="6889889" cy="26124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427C36-C6B0-5DCE-F0A2-2B2C7011F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651" y="1591294"/>
            <a:ext cx="3678815" cy="367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43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7A9F-1784-560C-77D3-48140E6244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7DB0B3-72BD-D971-6163-3E4C6EFD5B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C54653-99BB-9525-4044-52297EAF9818}"/>
              </a:ext>
            </a:extLst>
          </p:cNvPr>
          <p:cNvSpPr>
            <a:spLocks noGrp="1"/>
          </p:cNvSpPr>
          <p:nvPr>
            <p:ph type="sldNum" sz="quarter" idx="12"/>
          </p:nvPr>
        </p:nvSpPr>
        <p:spPr/>
        <p:txBody>
          <a:bodyPr/>
          <a:lstStyle/>
          <a:p>
            <a:fld id="{B4F98C8A-6F2F-445D-A493-300475D44FC8}" type="slidenum">
              <a:rPr lang="en-US" altLang="en-US" smtClean="0"/>
              <a:pPr/>
              <a:t>12</a:t>
            </a:fld>
            <a:endParaRPr lang="en-US" altLang="en-US"/>
          </a:p>
        </p:txBody>
      </p:sp>
      <p:pic>
        <p:nvPicPr>
          <p:cNvPr id="3074" name="Picture 2">
            <a:extLst>
              <a:ext uri="{FF2B5EF4-FFF2-40B4-BE49-F238E27FC236}">
                <a16:creationId xmlns:a16="http://schemas.microsoft.com/office/drawing/2014/main" id="{A9CE9DF3-4531-F925-65F0-1A4DCE18F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33388"/>
            <a:ext cx="11430000" cy="59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812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1FCA6-440B-7A44-B276-C9BDB5029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F4F9-7CD2-1B84-748D-DEFBBAFC3E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4848BF-677E-4EFF-A1C2-AF10418C4D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2421A0B-20FA-23B0-2E6B-F0EE156BC73F}"/>
              </a:ext>
            </a:extLst>
          </p:cNvPr>
          <p:cNvSpPr>
            <a:spLocks noGrp="1"/>
          </p:cNvSpPr>
          <p:nvPr>
            <p:ph type="sldNum" sz="quarter" idx="12"/>
          </p:nvPr>
        </p:nvSpPr>
        <p:spPr/>
        <p:txBody>
          <a:bodyPr/>
          <a:lstStyle/>
          <a:p>
            <a:fld id="{B4F98C8A-6F2F-445D-A493-300475D44FC8}" type="slidenum">
              <a:rPr lang="en-US" altLang="en-US" smtClean="0"/>
              <a:pPr/>
              <a:t>13</a:t>
            </a:fld>
            <a:endParaRPr lang="en-US" altLang="en-US"/>
          </a:p>
        </p:txBody>
      </p:sp>
      <p:sp>
        <p:nvSpPr>
          <p:cNvPr id="6" name="TextBox 5">
            <a:extLst>
              <a:ext uri="{FF2B5EF4-FFF2-40B4-BE49-F238E27FC236}">
                <a16:creationId xmlns:a16="http://schemas.microsoft.com/office/drawing/2014/main" id="{49A765F6-8876-C2F6-90E4-867A0AC95746}"/>
              </a:ext>
            </a:extLst>
          </p:cNvPr>
          <p:cNvSpPr txBox="1"/>
          <p:nvPr/>
        </p:nvSpPr>
        <p:spPr>
          <a:xfrm>
            <a:off x="0" y="2315174"/>
            <a:ext cx="12192000" cy="901593"/>
          </a:xfrm>
          <a:prstGeom prst="rect">
            <a:avLst/>
          </a:prstGeom>
          <a:noFill/>
        </p:spPr>
        <p:txBody>
          <a:bodyPr wrap="square">
            <a:spAutoFit/>
          </a:bodyPr>
          <a:lstStyle/>
          <a:p>
            <a:pPr algn="ctr">
              <a:lnSpc>
                <a:spcPct val="150000"/>
              </a:lnSpc>
            </a:pPr>
            <a:r>
              <a:rPr lang="en-US" sz="4000" b="1" dirty="0">
                <a:solidFill>
                  <a:srgbClr val="7030A0"/>
                </a:solidFill>
              </a:rPr>
              <a:t>How to negotiate a world of free trade?</a:t>
            </a:r>
          </a:p>
        </p:txBody>
      </p:sp>
    </p:spTree>
    <p:extLst>
      <p:ext uri="{BB962C8B-B14F-4D97-AF65-F5344CB8AC3E}">
        <p14:creationId xmlns:p14="http://schemas.microsoft.com/office/powerpoint/2010/main" val="16885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67C20-E30A-53E0-7185-0D62D6F97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2E269-1C48-30B9-8461-527130C28E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11DC7C-8768-C631-1D2B-4138BA43F91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DE4F70-FF2C-F4B6-FDDB-0EDF6A7B5A02}"/>
              </a:ext>
            </a:extLst>
          </p:cNvPr>
          <p:cNvSpPr>
            <a:spLocks noGrp="1"/>
          </p:cNvSpPr>
          <p:nvPr>
            <p:ph type="sldNum" sz="quarter" idx="12"/>
          </p:nvPr>
        </p:nvSpPr>
        <p:spPr/>
        <p:txBody>
          <a:bodyPr/>
          <a:lstStyle/>
          <a:p>
            <a:fld id="{B4F98C8A-6F2F-445D-A493-300475D44FC8}" type="slidenum">
              <a:rPr lang="en-US" altLang="en-US" smtClean="0"/>
              <a:pPr/>
              <a:t>14</a:t>
            </a:fld>
            <a:endParaRPr lang="en-US" altLang="en-US"/>
          </a:p>
        </p:txBody>
      </p:sp>
      <p:sp>
        <p:nvSpPr>
          <p:cNvPr id="5" name="Rectangle 4">
            <a:extLst>
              <a:ext uri="{FF2B5EF4-FFF2-40B4-BE49-F238E27FC236}">
                <a16:creationId xmlns:a16="http://schemas.microsoft.com/office/drawing/2014/main" id="{3C3C94DD-B446-EF6C-BB7A-D356331FAB1C}"/>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GATT/WTO</a:t>
            </a:r>
          </a:p>
        </p:txBody>
      </p:sp>
      <p:sp>
        <p:nvSpPr>
          <p:cNvPr id="6" name="Rectangle 3">
            <a:extLst>
              <a:ext uri="{FF2B5EF4-FFF2-40B4-BE49-F238E27FC236}">
                <a16:creationId xmlns:a16="http://schemas.microsoft.com/office/drawing/2014/main" id="{8D1BCF76-B509-C39B-DF7B-F1B9F07ED537}"/>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spcBef>
                <a:spcPct val="55000"/>
              </a:spcBef>
            </a:pPr>
            <a:r>
              <a:rPr lang="en-US" altLang="en-US" sz="2400" kern="0" dirty="0">
                <a:solidFill>
                  <a:schemeClr val="tx1"/>
                </a:solidFill>
                <a:ea typeface="ＭＳ Ｐゴシック" panose="020B0600070205080204" pitchFamily="34" charset="-128"/>
              </a:rPr>
              <a:t>Initial idea: International Trade Organization (ITO)</a:t>
            </a:r>
          </a:p>
          <a:p>
            <a:pPr marL="342900" indent="-342900">
              <a:lnSpc>
                <a:spcPct val="150000"/>
              </a:lnSpc>
              <a:spcBef>
                <a:spcPct val="55000"/>
              </a:spcBef>
              <a:buFont typeface="Arial" panose="020B0604020202020204" pitchFamily="34" charset="0"/>
              <a:buChar char="•"/>
            </a:pPr>
            <a:r>
              <a:rPr lang="en-US" altLang="en-US" sz="2400" kern="0" dirty="0">
                <a:solidFill>
                  <a:schemeClr val="tx1"/>
                </a:solidFill>
                <a:ea typeface="ＭＳ Ｐゴシック" panose="020B0600070205080204" pitchFamily="34" charset="-128"/>
              </a:rPr>
              <a:t>Discussed at the Bretton Woods Conference (1944)</a:t>
            </a:r>
          </a:p>
          <a:p>
            <a:pPr>
              <a:lnSpc>
                <a:spcPct val="150000"/>
              </a:lnSpc>
              <a:spcBef>
                <a:spcPct val="55000"/>
              </a:spcBef>
            </a:pPr>
            <a:r>
              <a:rPr lang="en-US" altLang="en-US" sz="2400" kern="0" dirty="0">
                <a:solidFill>
                  <a:schemeClr val="tx1"/>
                </a:solidFill>
                <a:ea typeface="ＭＳ Ｐゴシック" panose="020B0600070205080204" pitchFamily="34" charset="-128"/>
              </a:rPr>
              <a:t>But the ITO </a:t>
            </a:r>
            <a:r>
              <a:rPr lang="en-US" altLang="en-US" sz="2400" kern="0" dirty="0">
                <a:solidFill>
                  <a:srgbClr val="7030A0"/>
                </a:solidFill>
                <a:ea typeface="ＭＳ Ｐゴシック" panose="020B0600070205080204" pitchFamily="34" charset="-128"/>
              </a:rPr>
              <a:t>Failed</a:t>
            </a:r>
          </a:p>
          <a:p>
            <a:pPr marL="342900" indent="-342900">
              <a:lnSpc>
                <a:spcPct val="150000"/>
              </a:lnSpc>
              <a:spcBef>
                <a:spcPct val="55000"/>
              </a:spcBef>
              <a:buFont typeface="Arial" panose="020B0604020202020204" pitchFamily="34" charset="0"/>
              <a:buChar char="•"/>
            </a:pPr>
            <a:r>
              <a:rPr lang="en-US" altLang="en-US" sz="2400" kern="0" dirty="0">
                <a:solidFill>
                  <a:schemeClr val="tx1"/>
                </a:solidFill>
                <a:ea typeface="ＭＳ Ｐゴシック" panose="020B0600070205080204" pitchFamily="34" charset="-128"/>
              </a:rPr>
              <a:t>Charter drafted in 1948</a:t>
            </a:r>
          </a:p>
          <a:p>
            <a:pPr marL="342900" indent="-342900">
              <a:lnSpc>
                <a:spcPct val="150000"/>
              </a:lnSpc>
              <a:spcBef>
                <a:spcPct val="55000"/>
              </a:spcBef>
              <a:buFont typeface="Arial" panose="020B0604020202020204" pitchFamily="34" charset="0"/>
              <a:buChar char="•"/>
            </a:pPr>
            <a:r>
              <a:rPr lang="en-US" altLang="en-US" sz="2400" kern="0" dirty="0">
                <a:solidFill>
                  <a:schemeClr val="tx1"/>
                </a:solidFill>
                <a:ea typeface="ＭＳ Ｐゴシック" panose="020B0600070205080204" pitchFamily="34" charset="-128"/>
              </a:rPr>
              <a:t>United States Congress failed to approve it</a:t>
            </a:r>
          </a:p>
          <a:p>
            <a:pPr>
              <a:lnSpc>
                <a:spcPct val="150000"/>
              </a:lnSpc>
              <a:spcBef>
                <a:spcPct val="55000"/>
              </a:spcBef>
            </a:pPr>
            <a:r>
              <a:rPr lang="en-US" altLang="en-US" sz="2400" kern="0" dirty="0">
                <a:solidFill>
                  <a:schemeClr val="tx1"/>
                </a:solidFill>
                <a:ea typeface="ＭＳ Ｐゴシック" panose="020B0600070205080204" pitchFamily="34" charset="-128"/>
              </a:rPr>
              <a:t>Meantime, </a:t>
            </a:r>
            <a:r>
              <a:rPr lang="en-US" altLang="en-US" sz="2400" kern="0" dirty="0">
                <a:solidFill>
                  <a:srgbClr val="7030A0"/>
                </a:solidFill>
                <a:ea typeface="ＭＳ Ｐゴシック" panose="020B0600070205080204" pitchFamily="34" charset="-128"/>
              </a:rPr>
              <a:t>GATT</a:t>
            </a:r>
            <a:r>
              <a:rPr lang="en-US" altLang="en-US" sz="2400" kern="0" dirty="0">
                <a:solidFill>
                  <a:schemeClr val="tx1"/>
                </a:solidFill>
                <a:ea typeface="ＭＳ Ｐゴシック" panose="020B0600070205080204" pitchFamily="34" charset="-128"/>
              </a:rPr>
              <a:t> had been initially formed with 15 countries in 1945</a:t>
            </a:r>
          </a:p>
        </p:txBody>
      </p:sp>
    </p:spTree>
    <p:extLst>
      <p:ext uri="{BB962C8B-B14F-4D97-AF65-F5344CB8AC3E}">
        <p14:creationId xmlns:p14="http://schemas.microsoft.com/office/powerpoint/2010/main" val="46045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3FA86-AC3D-CD51-E7B2-42C309860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3B812-2144-0F96-387D-076A1E5A0D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5DFDCD-3175-21DE-30D3-17809872F1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AF762C6-9AE9-7A56-CC97-B2A38B75AAE7}"/>
              </a:ext>
            </a:extLst>
          </p:cNvPr>
          <p:cNvSpPr>
            <a:spLocks noGrp="1"/>
          </p:cNvSpPr>
          <p:nvPr>
            <p:ph type="sldNum" sz="quarter" idx="12"/>
          </p:nvPr>
        </p:nvSpPr>
        <p:spPr/>
        <p:txBody>
          <a:bodyPr/>
          <a:lstStyle/>
          <a:p>
            <a:fld id="{B4F98C8A-6F2F-445D-A493-300475D44FC8}" type="slidenum">
              <a:rPr lang="en-US" altLang="en-US" smtClean="0"/>
              <a:pPr/>
              <a:t>15</a:t>
            </a:fld>
            <a:endParaRPr lang="en-US" altLang="en-US"/>
          </a:p>
        </p:txBody>
      </p:sp>
      <p:sp>
        <p:nvSpPr>
          <p:cNvPr id="5" name="Rectangle 4">
            <a:extLst>
              <a:ext uri="{FF2B5EF4-FFF2-40B4-BE49-F238E27FC236}">
                <a16:creationId xmlns:a16="http://schemas.microsoft.com/office/drawing/2014/main" id="{21BBDC69-7B4F-6045-092E-D4A7C337C8EA}"/>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GATT/WTO</a:t>
            </a:r>
          </a:p>
        </p:txBody>
      </p:sp>
      <p:sp>
        <p:nvSpPr>
          <p:cNvPr id="6" name="Rectangle 3">
            <a:extLst>
              <a:ext uri="{FF2B5EF4-FFF2-40B4-BE49-F238E27FC236}">
                <a16:creationId xmlns:a16="http://schemas.microsoft.com/office/drawing/2014/main" id="{7B5DD00C-41DA-E5E6-8311-FF4EC0F60E46}"/>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ct val="150000"/>
              </a:lnSpc>
              <a:spcBef>
                <a:spcPct val="55000"/>
              </a:spcBef>
            </a:pPr>
            <a:r>
              <a:rPr lang="en-US" altLang="en-US" sz="2400" kern="0" dirty="0">
                <a:solidFill>
                  <a:schemeClr val="tx1"/>
                </a:solidFill>
                <a:ea typeface="ＭＳ Ｐゴシック" panose="020B0600070205080204" pitchFamily="34" charset="-128"/>
              </a:rPr>
              <a:t>GATT:  the </a:t>
            </a:r>
            <a:r>
              <a:rPr lang="en-US" altLang="en-US" sz="2400" b="1" kern="0" dirty="0">
                <a:solidFill>
                  <a:srgbClr val="7030A0"/>
                </a:solidFill>
                <a:ea typeface="ＭＳ Ｐゴシック" panose="020B0600070205080204" pitchFamily="34" charset="-128"/>
              </a:rPr>
              <a:t>G</a:t>
            </a:r>
            <a:r>
              <a:rPr lang="en-US" altLang="en-US" sz="2400" kern="0" dirty="0">
                <a:solidFill>
                  <a:schemeClr val="tx1"/>
                </a:solidFill>
                <a:ea typeface="ＭＳ Ｐゴシック" panose="020B0600070205080204" pitchFamily="34" charset="-128"/>
              </a:rPr>
              <a:t>eneral </a:t>
            </a:r>
            <a:r>
              <a:rPr lang="en-US" altLang="en-US" sz="2400" b="1" kern="0" dirty="0">
                <a:solidFill>
                  <a:srgbClr val="7030A0"/>
                </a:solidFill>
                <a:ea typeface="ＭＳ Ｐゴシック" panose="020B0600070205080204" pitchFamily="34" charset="-128"/>
              </a:rPr>
              <a:t>A</a:t>
            </a:r>
            <a:r>
              <a:rPr lang="en-US" altLang="en-US" sz="2400" kern="0" dirty="0">
                <a:solidFill>
                  <a:schemeClr val="tx1"/>
                </a:solidFill>
                <a:ea typeface="ＭＳ Ｐゴシック" panose="020B0600070205080204" pitchFamily="34" charset="-128"/>
              </a:rPr>
              <a:t>greement on </a:t>
            </a:r>
            <a:r>
              <a:rPr lang="en-US" altLang="en-US" sz="2400" b="1" kern="0" dirty="0">
                <a:solidFill>
                  <a:srgbClr val="7030A0"/>
                </a:solidFill>
                <a:ea typeface="ＭＳ Ｐゴシック" panose="020B0600070205080204" pitchFamily="34" charset="-128"/>
              </a:rPr>
              <a:t>T</a:t>
            </a:r>
            <a:r>
              <a:rPr lang="en-US" altLang="en-US" sz="2400" kern="0" dirty="0">
                <a:solidFill>
                  <a:schemeClr val="tx1"/>
                </a:solidFill>
                <a:ea typeface="ＭＳ Ｐゴシック" panose="020B0600070205080204" pitchFamily="34" charset="-128"/>
              </a:rPr>
              <a:t>ariffs and </a:t>
            </a:r>
            <a:r>
              <a:rPr lang="en-US" altLang="en-US" sz="2400" b="1" kern="0" dirty="0">
                <a:solidFill>
                  <a:srgbClr val="7030A0"/>
                </a:solidFill>
                <a:ea typeface="ＭＳ Ｐゴシック" panose="020B0600070205080204" pitchFamily="34" charset="-128"/>
              </a:rPr>
              <a:t>T</a:t>
            </a:r>
            <a:r>
              <a:rPr lang="en-US" altLang="en-US" sz="2400" kern="0" dirty="0">
                <a:solidFill>
                  <a:schemeClr val="tx1"/>
                </a:solidFill>
                <a:ea typeface="ＭＳ Ｐゴシック" panose="020B0600070205080204" pitchFamily="34" charset="-128"/>
              </a:rPr>
              <a:t>rade </a:t>
            </a:r>
          </a:p>
          <a:p>
            <a:pPr marL="342900" indent="-342900">
              <a:lnSpc>
                <a:spcPct val="150000"/>
              </a:lnSpc>
              <a:spcBef>
                <a:spcPct val="55000"/>
              </a:spcBef>
              <a:buFont typeface="Arial" panose="020B0604020202020204" pitchFamily="34" charset="0"/>
              <a:buChar char="•"/>
            </a:pPr>
            <a:r>
              <a:rPr lang="en-US" altLang="en-US" sz="2400" kern="0" dirty="0">
                <a:solidFill>
                  <a:schemeClr val="tx1"/>
                </a:solidFill>
                <a:ea typeface="ＭＳ Ｐゴシック" panose="020B0600070205080204" pitchFamily="34" charset="-128"/>
              </a:rPr>
              <a:t>Signed in 1947</a:t>
            </a:r>
          </a:p>
          <a:p>
            <a:pPr marL="342900" indent="-342900">
              <a:lnSpc>
                <a:spcPct val="150000"/>
              </a:lnSpc>
              <a:spcBef>
                <a:spcPct val="55000"/>
              </a:spcBef>
              <a:buFont typeface="Arial" panose="020B0604020202020204" pitchFamily="34" charset="0"/>
              <a:buChar char="•"/>
            </a:pPr>
            <a:r>
              <a:rPr lang="en-US" altLang="en-US" sz="2400" kern="0" dirty="0">
                <a:solidFill>
                  <a:schemeClr val="tx1"/>
                </a:solidFill>
                <a:ea typeface="ＭＳ Ｐゴシック" panose="020B0600070205080204" pitchFamily="34" charset="-128"/>
              </a:rPr>
              <a:t>Entered force in 1948</a:t>
            </a:r>
          </a:p>
          <a:p>
            <a:pPr marL="342900" indent="-342900">
              <a:lnSpc>
                <a:spcPct val="150000"/>
              </a:lnSpc>
              <a:spcBef>
                <a:spcPct val="55000"/>
              </a:spcBef>
              <a:buFont typeface="Arial" panose="020B0604020202020204" pitchFamily="34" charset="0"/>
              <a:buChar char="•"/>
            </a:pPr>
            <a:r>
              <a:rPr lang="en-US" altLang="en-US" sz="2400" kern="0" dirty="0">
                <a:solidFill>
                  <a:schemeClr val="tx1"/>
                </a:solidFill>
                <a:ea typeface="ＭＳ Ｐゴシック" panose="020B0600070205080204" pitchFamily="34" charset="-128"/>
              </a:rPr>
              <a:t>23 initial members</a:t>
            </a:r>
          </a:p>
          <a:p>
            <a:pPr>
              <a:lnSpc>
                <a:spcPct val="150000"/>
              </a:lnSpc>
              <a:spcBef>
                <a:spcPct val="55000"/>
              </a:spcBef>
            </a:pPr>
            <a:r>
              <a:rPr lang="en-US" altLang="en-US" sz="2400" kern="0" dirty="0">
                <a:solidFill>
                  <a:schemeClr val="tx1"/>
                </a:solidFill>
                <a:ea typeface="ＭＳ Ｐゴシック" panose="020B0600070205080204" pitchFamily="34" charset="-128"/>
              </a:rPr>
              <a:t>In </a:t>
            </a:r>
            <a:r>
              <a:rPr lang="en-US" altLang="en-US" sz="2400" kern="0" dirty="0">
                <a:solidFill>
                  <a:srgbClr val="7030A0"/>
                </a:solidFill>
                <a:ea typeface="ＭＳ Ｐゴシック" panose="020B0600070205080204" pitchFamily="34" charset="-128"/>
              </a:rPr>
              <a:t>1995</a:t>
            </a:r>
            <a:r>
              <a:rPr lang="en-US" altLang="en-US" sz="2400" kern="0" dirty="0">
                <a:solidFill>
                  <a:schemeClr val="tx1"/>
                </a:solidFill>
                <a:ea typeface="ＭＳ Ｐゴシック" panose="020B0600070205080204" pitchFamily="34" charset="-128"/>
              </a:rPr>
              <a:t>, GATT became the World Trade Organization (</a:t>
            </a:r>
            <a:r>
              <a:rPr lang="en-US" altLang="en-US" sz="2400" kern="0" dirty="0">
                <a:solidFill>
                  <a:srgbClr val="7030A0"/>
                </a:solidFill>
                <a:ea typeface="ＭＳ Ｐゴシック" panose="020B0600070205080204" pitchFamily="34" charset="-128"/>
              </a:rPr>
              <a:t>WTO</a:t>
            </a:r>
            <a:r>
              <a:rPr lang="en-US" altLang="en-US" sz="2400" kern="0" dirty="0">
                <a:solidFill>
                  <a:schemeClr val="tx1"/>
                </a:solidFill>
                <a:ea typeface="ＭＳ Ｐゴシック" panose="020B0600070205080204" pitchFamily="34" charset="-128"/>
              </a:rPr>
              <a:t>)</a:t>
            </a:r>
          </a:p>
        </p:txBody>
      </p:sp>
    </p:spTree>
    <p:extLst>
      <p:ext uri="{BB962C8B-B14F-4D97-AF65-F5344CB8AC3E}">
        <p14:creationId xmlns:p14="http://schemas.microsoft.com/office/powerpoint/2010/main" val="21369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DD739-A630-7F9A-9A76-0E3CB6322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74A38-919A-7DFE-3651-7E8C110784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20BD74-5CC8-68CD-1BE2-F8F3CB6A3C3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6BD5AB-B030-8749-5F38-786B6EFE158D}"/>
              </a:ext>
            </a:extLst>
          </p:cNvPr>
          <p:cNvSpPr>
            <a:spLocks noGrp="1"/>
          </p:cNvSpPr>
          <p:nvPr>
            <p:ph type="sldNum" sz="quarter" idx="12"/>
          </p:nvPr>
        </p:nvSpPr>
        <p:spPr/>
        <p:txBody>
          <a:bodyPr/>
          <a:lstStyle/>
          <a:p>
            <a:fld id="{B4F98C8A-6F2F-445D-A493-300475D44FC8}" type="slidenum">
              <a:rPr lang="en-US" altLang="en-US" smtClean="0"/>
              <a:pPr/>
              <a:t>16</a:t>
            </a:fld>
            <a:endParaRPr lang="en-US" altLang="en-US"/>
          </a:p>
        </p:txBody>
      </p:sp>
      <p:sp>
        <p:nvSpPr>
          <p:cNvPr id="5" name="Rectangle 4">
            <a:extLst>
              <a:ext uri="{FF2B5EF4-FFF2-40B4-BE49-F238E27FC236}">
                <a16:creationId xmlns:a16="http://schemas.microsoft.com/office/drawing/2014/main" id="{81DA83E2-C095-7BF5-38D6-439EF4BFB608}"/>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WTO</a:t>
            </a:r>
          </a:p>
        </p:txBody>
      </p:sp>
      <p:sp>
        <p:nvSpPr>
          <p:cNvPr id="6" name="Rectangle 3">
            <a:extLst>
              <a:ext uri="{FF2B5EF4-FFF2-40B4-BE49-F238E27FC236}">
                <a16:creationId xmlns:a16="http://schemas.microsoft.com/office/drawing/2014/main" id="{0041B310-B67C-30AF-AC49-3595403B2A12}"/>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80000"/>
              </a:lnSpc>
              <a:buFont typeface="Arial" panose="020B0604020202020204" pitchFamily="34" charset="0"/>
              <a:buChar char="•"/>
            </a:pPr>
            <a:r>
              <a:rPr lang="en-US" altLang="en-US" sz="2400" dirty="0">
                <a:ea typeface="ＭＳ Ｐゴシック" panose="020B0600070205080204" pitchFamily="34" charset="-128"/>
              </a:rPr>
              <a:t>166 members as of 2024</a:t>
            </a:r>
          </a:p>
          <a:p>
            <a:pPr marL="742950" lvl="1" indent="-285750">
              <a:lnSpc>
                <a:spcPct val="80000"/>
              </a:lnSpc>
              <a:buFont typeface="Arial" panose="020B0604020202020204" pitchFamily="34" charset="0"/>
              <a:buChar char="•"/>
            </a:pPr>
            <a:r>
              <a:rPr lang="en-US" altLang="en-US" sz="1500" dirty="0">
                <a:ea typeface="ＭＳ Ｐゴシック" panose="020B0600070205080204" pitchFamily="34" charset="-128"/>
                <a:hlinkClick r:id="rId3"/>
              </a:rPr>
              <a:t>http://www.wto.org/english/theWTO_e/whatis_e/tif_e/org6_e.htm</a:t>
            </a:r>
            <a:r>
              <a:rPr lang="en-US" altLang="en-US" sz="1500" dirty="0">
                <a:ea typeface="ＭＳ Ｐゴシック" panose="020B0600070205080204" pitchFamily="34" charset="-128"/>
              </a:rPr>
              <a:t> </a:t>
            </a:r>
          </a:p>
          <a:p>
            <a:pPr marL="342900" indent="-342900">
              <a:lnSpc>
                <a:spcPct val="80000"/>
              </a:lnSpc>
              <a:spcBef>
                <a:spcPts val="3200"/>
              </a:spcBef>
              <a:buFont typeface="Arial" panose="020B0604020202020204" pitchFamily="34" charset="0"/>
              <a:buChar char="•"/>
            </a:pPr>
            <a:r>
              <a:rPr lang="en-US" altLang="en-US" sz="2400" dirty="0">
                <a:ea typeface="ＭＳ Ｐゴシック" panose="020B0600070205080204" pitchFamily="34" charset="-128"/>
              </a:rPr>
              <a:t>Staff of only 623 </a:t>
            </a:r>
          </a:p>
          <a:p>
            <a:pPr marL="800100" lvl="1" indent="-342900">
              <a:lnSpc>
                <a:spcPct val="80000"/>
              </a:lnSpc>
              <a:spcBef>
                <a:spcPts val="1600"/>
              </a:spcBef>
              <a:buFont typeface="Arial" panose="020B0604020202020204" pitchFamily="34" charset="0"/>
              <a:buChar char="•"/>
            </a:pPr>
            <a:r>
              <a:rPr lang="en-US" altLang="en-US" sz="2400" dirty="0">
                <a:ea typeface="ＭＳ Ｐゴシック" panose="020B0600070205080204" pitchFamily="34" charset="-128"/>
              </a:rPr>
              <a:t>IMF: ~2000</a:t>
            </a:r>
          </a:p>
          <a:p>
            <a:pPr marL="800100" lvl="1" indent="-342900">
              <a:lnSpc>
                <a:spcPct val="80000"/>
              </a:lnSpc>
              <a:spcBef>
                <a:spcPts val="1600"/>
              </a:spcBef>
              <a:buFont typeface="Arial" panose="020B0604020202020204" pitchFamily="34" charset="0"/>
              <a:buChar char="•"/>
            </a:pPr>
            <a:r>
              <a:rPr lang="en-US" altLang="en-US" sz="2400" dirty="0">
                <a:ea typeface="ＭＳ Ｐゴシック" panose="020B0600070205080204" pitchFamily="34" charset="-128"/>
              </a:rPr>
              <a:t>World Bank: &gt;10,000</a:t>
            </a:r>
          </a:p>
          <a:p>
            <a:pPr marL="342900" indent="-342900">
              <a:lnSpc>
                <a:spcPct val="80000"/>
              </a:lnSpc>
              <a:spcBef>
                <a:spcPts val="3200"/>
              </a:spcBef>
              <a:buFont typeface="Arial" panose="020B0604020202020204" pitchFamily="34" charset="0"/>
              <a:buChar char="•"/>
            </a:pPr>
            <a:r>
              <a:rPr lang="en-US" altLang="en-US" sz="2400" dirty="0">
                <a:ea typeface="ＭＳ Ｐゴシック" panose="020B0600070205080204" pitchFamily="34" charset="-128"/>
              </a:rPr>
              <a:t>2024 Budget: About CHF 200,000,000</a:t>
            </a:r>
          </a:p>
          <a:p>
            <a:pPr marL="742950" lvl="1" indent="-285750">
              <a:lnSpc>
                <a:spcPct val="80000"/>
              </a:lnSpc>
              <a:buFont typeface="Arial" panose="020B0604020202020204" pitchFamily="34" charset="0"/>
              <a:buChar char="•"/>
            </a:pPr>
            <a:r>
              <a:rPr lang="en-US" altLang="en-US" sz="1500" dirty="0">
                <a:ea typeface="ＭＳ Ｐゴシック" panose="020B0600070205080204" pitchFamily="34" charset="-128"/>
                <a:hlinkClick r:id="rId4"/>
              </a:rPr>
              <a:t>http://www.wto.org/english/thewto_e/secre_e/budget_e.htm</a:t>
            </a:r>
            <a:r>
              <a:rPr lang="en-US" altLang="en-US" sz="1500" dirty="0">
                <a:ea typeface="ＭＳ Ｐゴシック" panose="020B0600070205080204" pitchFamily="34" charset="-128"/>
              </a:rPr>
              <a:t> </a:t>
            </a:r>
          </a:p>
          <a:p>
            <a:pPr marL="800100" lvl="1" indent="-342900">
              <a:lnSpc>
                <a:spcPct val="80000"/>
              </a:lnSpc>
              <a:spcBef>
                <a:spcPts val="1600"/>
              </a:spcBef>
              <a:buFont typeface="Arial" panose="020B0604020202020204" pitchFamily="34" charset="0"/>
              <a:buChar char="•"/>
            </a:pPr>
            <a:r>
              <a:rPr lang="en-US" altLang="en-US" sz="2400" dirty="0">
                <a:ea typeface="ＭＳ Ｐゴシック" panose="020B0600070205080204" pitchFamily="34" charset="-128"/>
              </a:rPr>
              <a:t>World Bank operating budget ~ $1 billion</a:t>
            </a:r>
          </a:p>
          <a:p>
            <a:pPr marL="800100" lvl="1" indent="-342900">
              <a:lnSpc>
                <a:spcPct val="80000"/>
              </a:lnSpc>
              <a:spcBef>
                <a:spcPts val="1600"/>
              </a:spcBef>
              <a:buFont typeface="Arial" panose="020B0604020202020204" pitchFamily="34" charset="0"/>
              <a:buChar char="•"/>
            </a:pPr>
            <a:r>
              <a:rPr lang="en-US" altLang="en-US" sz="2400" dirty="0">
                <a:ea typeface="ＭＳ Ｐゴシック" panose="020B0600070205080204" pitchFamily="34" charset="-128"/>
              </a:rPr>
              <a:t>Total IMF resources approaching 1 trillion…</a:t>
            </a:r>
          </a:p>
        </p:txBody>
      </p:sp>
    </p:spTree>
    <p:extLst>
      <p:ext uri="{BB962C8B-B14F-4D97-AF65-F5344CB8AC3E}">
        <p14:creationId xmlns:p14="http://schemas.microsoft.com/office/powerpoint/2010/main" val="23170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72850-934A-C6A0-DD53-4AB56D6E1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FC18-B9A1-3818-1D81-F0BA563FFE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0495F3-71E4-3C4B-0753-4419D03FD8F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93F3228-0FBB-3C0C-DAAF-B1DBAA1867E7}"/>
              </a:ext>
            </a:extLst>
          </p:cNvPr>
          <p:cNvSpPr>
            <a:spLocks noGrp="1"/>
          </p:cNvSpPr>
          <p:nvPr>
            <p:ph type="sldNum" sz="quarter" idx="12"/>
          </p:nvPr>
        </p:nvSpPr>
        <p:spPr/>
        <p:txBody>
          <a:bodyPr/>
          <a:lstStyle/>
          <a:p>
            <a:fld id="{B4F98C8A-6F2F-445D-A493-300475D44FC8}" type="slidenum">
              <a:rPr lang="en-US" altLang="en-US" smtClean="0"/>
              <a:pPr/>
              <a:t>17</a:t>
            </a:fld>
            <a:endParaRPr lang="en-US" altLang="en-US"/>
          </a:p>
        </p:txBody>
      </p:sp>
      <p:sp>
        <p:nvSpPr>
          <p:cNvPr id="5" name="Rectangle 4">
            <a:extLst>
              <a:ext uri="{FF2B5EF4-FFF2-40B4-BE49-F238E27FC236}">
                <a16:creationId xmlns:a16="http://schemas.microsoft.com/office/drawing/2014/main" id="{C30438B5-F6AE-D3D9-CD01-E0F552AE5990}"/>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What does the WTO do?</a:t>
            </a:r>
          </a:p>
        </p:txBody>
      </p:sp>
      <p:sp>
        <p:nvSpPr>
          <p:cNvPr id="6" name="Rectangle 3">
            <a:extLst>
              <a:ext uri="{FF2B5EF4-FFF2-40B4-BE49-F238E27FC236}">
                <a16:creationId xmlns:a16="http://schemas.microsoft.com/office/drawing/2014/main" id="{752EACEE-1577-8514-2A5B-6A7FA77EAA3A}"/>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150000"/>
              </a:lnSpc>
              <a:spcBef>
                <a:spcPct val="55000"/>
              </a:spcBef>
              <a:buFont typeface="Arial" panose="020B0604020202020204" pitchFamily="34" charset="0"/>
              <a:buChar char="•"/>
            </a:pPr>
            <a:r>
              <a:rPr lang="en-US" altLang="en-US" sz="3200" kern="0" dirty="0">
                <a:solidFill>
                  <a:schemeClr val="tx1"/>
                </a:solidFill>
                <a:ea typeface="ＭＳ Ｐゴシック" panose="020B0600070205080204" pitchFamily="34" charset="-128"/>
              </a:rPr>
              <a:t>Provides a forum for negotiations</a:t>
            </a:r>
          </a:p>
          <a:p>
            <a:pPr marL="342900" indent="-342900">
              <a:lnSpc>
                <a:spcPct val="150000"/>
              </a:lnSpc>
              <a:spcBef>
                <a:spcPct val="55000"/>
              </a:spcBef>
              <a:buFont typeface="Arial" panose="020B0604020202020204" pitchFamily="34" charset="0"/>
              <a:buChar char="•"/>
            </a:pPr>
            <a:r>
              <a:rPr lang="en-US" altLang="en-US" sz="3200" kern="0" dirty="0">
                <a:solidFill>
                  <a:schemeClr val="tx1"/>
                </a:solidFill>
                <a:ea typeface="ＭＳ Ｐゴシック" panose="020B0600070205080204" pitchFamily="34" charset="-128"/>
              </a:rPr>
              <a:t>Administers trade agreements</a:t>
            </a:r>
          </a:p>
          <a:p>
            <a:pPr marL="342900" indent="-342900">
              <a:lnSpc>
                <a:spcPct val="150000"/>
              </a:lnSpc>
              <a:spcBef>
                <a:spcPct val="55000"/>
              </a:spcBef>
              <a:buFont typeface="Arial" panose="020B0604020202020204" pitchFamily="34" charset="0"/>
              <a:buChar char="•"/>
            </a:pPr>
            <a:r>
              <a:rPr lang="en-US" altLang="en-US" sz="3200" kern="0" dirty="0">
                <a:solidFill>
                  <a:schemeClr val="tx1"/>
                </a:solidFill>
                <a:ea typeface="ＭＳ Ｐゴシック" panose="020B0600070205080204" pitchFamily="34" charset="-128"/>
              </a:rPr>
              <a:t>Provides a dispute settlement mechanism</a:t>
            </a:r>
          </a:p>
        </p:txBody>
      </p:sp>
    </p:spTree>
    <p:extLst>
      <p:ext uri="{BB962C8B-B14F-4D97-AF65-F5344CB8AC3E}">
        <p14:creationId xmlns:p14="http://schemas.microsoft.com/office/powerpoint/2010/main" val="25269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6A786-134A-5F1C-F849-14CDC5C48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8BFD63-BBB0-2B50-96B2-3B5869396D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AD7A4C-F765-4B09-5524-BB3D80CEDB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AC0A586-E239-E528-A928-AA275F7673FA}"/>
              </a:ext>
            </a:extLst>
          </p:cNvPr>
          <p:cNvSpPr>
            <a:spLocks noGrp="1"/>
          </p:cNvSpPr>
          <p:nvPr>
            <p:ph type="sldNum" sz="quarter" idx="12"/>
          </p:nvPr>
        </p:nvSpPr>
        <p:spPr/>
        <p:txBody>
          <a:bodyPr/>
          <a:lstStyle/>
          <a:p>
            <a:fld id="{B4F98C8A-6F2F-445D-A493-300475D44FC8}" type="slidenum">
              <a:rPr lang="en-US" altLang="en-US" smtClean="0"/>
              <a:pPr/>
              <a:t>18</a:t>
            </a:fld>
            <a:endParaRPr lang="en-US" altLang="en-US"/>
          </a:p>
        </p:txBody>
      </p:sp>
      <p:sp>
        <p:nvSpPr>
          <p:cNvPr id="5" name="Rectangle 4">
            <a:extLst>
              <a:ext uri="{FF2B5EF4-FFF2-40B4-BE49-F238E27FC236}">
                <a16:creationId xmlns:a16="http://schemas.microsoft.com/office/drawing/2014/main" id="{5A5B6AA7-E2BC-323A-8C8E-83E0DF28884D}"/>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3 components</a:t>
            </a:r>
          </a:p>
        </p:txBody>
      </p:sp>
      <p:sp>
        <p:nvSpPr>
          <p:cNvPr id="6" name="Rectangle 3">
            <a:extLst>
              <a:ext uri="{FF2B5EF4-FFF2-40B4-BE49-F238E27FC236}">
                <a16:creationId xmlns:a16="http://schemas.microsoft.com/office/drawing/2014/main" id="{CD310644-7A88-C33E-208A-3C2624B3AD3E}"/>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514350" indent="-514350">
              <a:lnSpc>
                <a:spcPct val="150000"/>
              </a:lnSpc>
              <a:spcBef>
                <a:spcPct val="55000"/>
              </a:spcBef>
              <a:buFont typeface="+mj-lt"/>
              <a:buAutoNum type="arabicPeriod"/>
            </a:pPr>
            <a:r>
              <a:rPr lang="en-US" altLang="en-US" sz="3200" kern="0" dirty="0">
                <a:solidFill>
                  <a:schemeClr val="tx1"/>
                </a:solidFill>
                <a:ea typeface="ＭＳ Ｐゴシック" panose="020B0600070205080204" pitchFamily="34" charset="-128"/>
              </a:rPr>
              <a:t>A set of principles and rules</a:t>
            </a:r>
          </a:p>
          <a:p>
            <a:pPr marL="514350" indent="-514350">
              <a:lnSpc>
                <a:spcPct val="150000"/>
              </a:lnSpc>
              <a:spcBef>
                <a:spcPct val="55000"/>
              </a:spcBef>
              <a:buFont typeface="+mj-lt"/>
              <a:buAutoNum type="arabicPeriod"/>
            </a:pPr>
            <a:r>
              <a:rPr lang="en-US" altLang="en-US" sz="3200" kern="0" dirty="0">
                <a:solidFill>
                  <a:schemeClr val="tx1"/>
                </a:solidFill>
                <a:ea typeface="ＭＳ Ｐゴシック" panose="020B0600070205080204" pitchFamily="34" charset="-128"/>
              </a:rPr>
              <a:t>An intergovernmental bargaining process</a:t>
            </a:r>
          </a:p>
          <a:p>
            <a:pPr marL="514350" indent="-514350">
              <a:lnSpc>
                <a:spcPct val="150000"/>
              </a:lnSpc>
              <a:spcBef>
                <a:spcPct val="55000"/>
              </a:spcBef>
              <a:buFont typeface="+mj-lt"/>
              <a:buAutoNum type="arabicPeriod"/>
            </a:pPr>
            <a:r>
              <a:rPr lang="en-US" altLang="en-US" sz="3200" kern="0" dirty="0">
                <a:solidFill>
                  <a:schemeClr val="tx1"/>
                </a:solidFill>
                <a:ea typeface="ＭＳ Ｐゴシック" panose="020B0600070205080204" pitchFamily="34" charset="-128"/>
              </a:rPr>
              <a:t>A dispute settlement mechanism</a:t>
            </a:r>
          </a:p>
        </p:txBody>
      </p:sp>
    </p:spTree>
    <p:extLst>
      <p:ext uri="{BB962C8B-B14F-4D97-AF65-F5344CB8AC3E}">
        <p14:creationId xmlns:p14="http://schemas.microsoft.com/office/powerpoint/2010/main" val="404608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CB070-5631-4F2D-7A92-0E2B1D444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D4634-D428-1818-E55E-B33FF0038C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2F09CF-4DF7-F2E1-8885-2F4BA715B3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950F7B5-3A44-762A-4092-BA9675018716}"/>
              </a:ext>
            </a:extLst>
          </p:cNvPr>
          <p:cNvSpPr>
            <a:spLocks noGrp="1"/>
          </p:cNvSpPr>
          <p:nvPr>
            <p:ph type="sldNum" sz="quarter" idx="12"/>
          </p:nvPr>
        </p:nvSpPr>
        <p:spPr/>
        <p:txBody>
          <a:bodyPr/>
          <a:lstStyle/>
          <a:p>
            <a:fld id="{B4F98C8A-6F2F-445D-A493-300475D44FC8}" type="slidenum">
              <a:rPr lang="en-US" altLang="en-US" smtClean="0"/>
              <a:pPr/>
              <a:t>19</a:t>
            </a:fld>
            <a:endParaRPr lang="en-US" altLang="en-US"/>
          </a:p>
        </p:txBody>
      </p:sp>
      <p:sp>
        <p:nvSpPr>
          <p:cNvPr id="5" name="Rectangle 4">
            <a:extLst>
              <a:ext uri="{FF2B5EF4-FFF2-40B4-BE49-F238E27FC236}">
                <a16:creationId xmlns:a16="http://schemas.microsoft.com/office/drawing/2014/main" id="{705E3213-E494-4D4E-4D13-5CCC4F479FF7}"/>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(1) Principles &amp; Rules</a:t>
            </a:r>
          </a:p>
        </p:txBody>
      </p:sp>
      <p:sp>
        <p:nvSpPr>
          <p:cNvPr id="6" name="Rectangle 3">
            <a:extLst>
              <a:ext uri="{FF2B5EF4-FFF2-40B4-BE49-F238E27FC236}">
                <a16:creationId xmlns:a16="http://schemas.microsoft.com/office/drawing/2014/main" id="{E1ADEE7D-D139-9815-7397-1E3FC7754C21}"/>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9600" indent="-609600">
              <a:buFontTx/>
              <a:buAutoNum type="arabicPeriod"/>
            </a:pPr>
            <a:r>
              <a:rPr lang="en-US" altLang="en-US" sz="2800" dirty="0"/>
              <a:t>Market liberalism</a:t>
            </a:r>
          </a:p>
          <a:p>
            <a:pPr marL="990600" lvl="1" indent="-533400">
              <a:buFontTx/>
              <a:buChar char="•"/>
            </a:pPr>
            <a:r>
              <a:rPr lang="en-US" altLang="en-US" sz="2400" dirty="0"/>
              <a:t>In the aggregate gains from trade outweigh losses</a:t>
            </a:r>
          </a:p>
          <a:p>
            <a:pPr marL="990600" lvl="1" indent="-533400">
              <a:buFontTx/>
              <a:buChar char="•"/>
            </a:pPr>
            <a:r>
              <a:rPr lang="en-US" altLang="en-US" sz="2400" dirty="0"/>
              <a:t>Winners </a:t>
            </a:r>
            <a:r>
              <a:rPr lang="en-US" altLang="en-US" sz="2400" i="1" dirty="0">
                <a:solidFill>
                  <a:srgbClr val="7030A0"/>
                </a:solidFill>
              </a:rPr>
              <a:t>*could*</a:t>
            </a:r>
            <a:r>
              <a:rPr lang="en-US" altLang="en-US" sz="2400" dirty="0">
                <a:solidFill>
                  <a:srgbClr val="7030A0"/>
                </a:solidFill>
              </a:rPr>
              <a:t> </a:t>
            </a:r>
            <a:r>
              <a:rPr lang="en-US" altLang="en-US" sz="2400" dirty="0"/>
              <a:t>compensate losers</a:t>
            </a:r>
          </a:p>
          <a:p>
            <a:pPr marL="609600" indent="-609600">
              <a:spcBef>
                <a:spcPct val="70000"/>
              </a:spcBef>
              <a:buFontTx/>
              <a:buAutoNum type="arabicPeriod"/>
            </a:pPr>
            <a:r>
              <a:rPr lang="en-US" altLang="en-US" sz="2800" dirty="0"/>
              <a:t>Nondiscrimination </a:t>
            </a:r>
          </a:p>
          <a:p>
            <a:pPr marL="990600" lvl="1" indent="-533400">
              <a:spcBef>
                <a:spcPct val="40000"/>
              </a:spcBef>
              <a:buFontTx/>
              <a:buChar char="•"/>
            </a:pPr>
            <a:r>
              <a:rPr lang="en-US" altLang="en-US" sz="2400" b="1" i="1" dirty="0">
                <a:solidFill>
                  <a:srgbClr val="7030A0"/>
                </a:solidFill>
              </a:rPr>
              <a:t>Most Favored Nation</a:t>
            </a:r>
            <a:r>
              <a:rPr lang="en-US" altLang="en-US" sz="2400" dirty="0">
                <a:solidFill>
                  <a:srgbClr val="7030A0"/>
                </a:solidFill>
              </a:rPr>
              <a:t> (MFN)</a:t>
            </a:r>
            <a:r>
              <a:rPr lang="en-US" altLang="en-US" sz="2400" dirty="0"/>
              <a:t>: Treat all countries as well as its favorite trading partner</a:t>
            </a:r>
          </a:p>
          <a:p>
            <a:pPr marL="990600" lvl="1" indent="-533400">
              <a:spcBef>
                <a:spcPct val="40000"/>
              </a:spcBef>
              <a:buFontTx/>
              <a:buChar char="•"/>
            </a:pPr>
            <a:r>
              <a:rPr lang="en-US" altLang="en-US" sz="2400" b="1" i="1" dirty="0">
                <a:solidFill>
                  <a:srgbClr val="7030A0"/>
                </a:solidFill>
              </a:rPr>
              <a:t>National treatment</a:t>
            </a:r>
            <a:r>
              <a:rPr lang="en-US" altLang="en-US" sz="2400" dirty="0"/>
              <a:t>: prohibits the use of taxes, regulations, other domestic policies to advantage domestic over foreign firms</a:t>
            </a:r>
          </a:p>
        </p:txBody>
      </p:sp>
    </p:spTree>
    <p:extLst>
      <p:ext uri="{BB962C8B-B14F-4D97-AF65-F5344CB8AC3E}">
        <p14:creationId xmlns:p14="http://schemas.microsoft.com/office/powerpoint/2010/main" val="16532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35AF76A5-8964-5146-BC90-8950336A73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7B7956-11A7-E139-A317-AE7407716732}"/>
              </a:ext>
            </a:extLst>
          </p:cNvPr>
          <p:cNvSpPr txBox="1"/>
          <p:nvPr/>
        </p:nvSpPr>
        <p:spPr>
          <a:xfrm>
            <a:off x="1" y="2255239"/>
            <a:ext cx="12191999" cy="1516249"/>
          </a:xfrm>
          <a:prstGeom prst="rect">
            <a:avLst/>
          </a:prstGeom>
          <a:noFill/>
        </p:spPr>
        <p:txBody>
          <a:bodyPr wrap="square">
            <a:spAutoFit/>
          </a:bodyPr>
          <a:lstStyle/>
          <a:p>
            <a:pPr algn="ctr">
              <a:lnSpc>
                <a:spcPct val="200000"/>
              </a:lnSpc>
            </a:pPr>
            <a:r>
              <a:rPr lang="en-US" altLang="zh-CN" sz="5400" b="1" dirty="0">
                <a:solidFill>
                  <a:srgbClr val="FFFFFF"/>
                </a:solidFill>
                <a:latin typeface="Constantia" panose="02030602050306030303" pitchFamily="18" charset="0"/>
              </a:rPr>
              <a:t>Welcome new friends!</a:t>
            </a:r>
            <a:endParaRPr lang="en-US" sz="5400" b="1" dirty="0"/>
          </a:p>
        </p:txBody>
      </p:sp>
    </p:spTree>
    <p:extLst>
      <p:ext uri="{BB962C8B-B14F-4D97-AF65-F5344CB8AC3E}">
        <p14:creationId xmlns:p14="http://schemas.microsoft.com/office/powerpoint/2010/main" val="1328407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1F33-06B8-7CB5-D068-912AA475B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FE544-63D0-572C-B3B8-520F2CA4DD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85F2A-8B02-F0A8-A4DE-833BD14E9E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33CEFDE-33CA-CCE8-6D9E-3474E75A0DBE}"/>
              </a:ext>
            </a:extLst>
          </p:cNvPr>
          <p:cNvSpPr>
            <a:spLocks noGrp="1"/>
          </p:cNvSpPr>
          <p:nvPr>
            <p:ph type="sldNum" sz="quarter" idx="12"/>
          </p:nvPr>
        </p:nvSpPr>
        <p:spPr/>
        <p:txBody>
          <a:bodyPr/>
          <a:lstStyle/>
          <a:p>
            <a:fld id="{B4F98C8A-6F2F-445D-A493-300475D44FC8}" type="slidenum">
              <a:rPr lang="en-US" altLang="en-US" smtClean="0"/>
              <a:pPr/>
              <a:t>20</a:t>
            </a:fld>
            <a:endParaRPr lang="en-US" altLang="en-US"/>
          </a:p>
        </p:txBody>
      </p:sp>
      <p:sp>
        <p:nvSpPr>
          <p:cNvPr id="5" name="Rectangle 4">
            <a:extLst>
              <a:ext uri="{FF2B5EF4-FFF2-40B4-BE49-F238E27FC236}">
                <a16:creationId xmlns:a16="http://schemas.microsoft.com/office/drawing/2014/main" id="{2F568ADA-086C-7497-0AA2-E5ADE36C46A7}"/>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MFN exceptions</a:t>
            </a:r>
          </a:p>
        </p:txBody>
      </p:sp>
      <p:sp>
        <p:nvSpPr>
          <p:cNvPr id="6" name="Rectangle 3">
            <a:extLst>
              <a:ext uri="{FF2B5EF4-FFF2-40B4-BE49-F238E27FC236}">
                <a16:creationId xmlns:a16="http://schemas.microsoft.com/office/drawing/2014/main" id="{FEDBCB75-8234-D23C-3D86-839836878B94}"/>
              </a:ext>
            </a:extLst>
          </p:cNvPr>
          <p:cNvSpPr txBox="1">
            <a:spLocks noChangeArrowheads="1"/>
          </p:cNvSpPr>
          <p:nvPr/>
        </p:nvSpPr>
        <p:spPr>
          <a:xfrm>
            <a:off x="364886" y="1337374"/>
            <a:ext cx="10467237"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200" indent="-457200">
              <a:spcBef>
                <a:spcPct val="77000"/>
              </a:spcBef>
              <a:buFont typeface="Arial" panose="020B0604020202020204" pitchFamily="34" charset="0"/>
              <a:buChar char="•"/>
            </a:pPr>
            <a:r>
              <a:rPr lang="en-US" altLang="en-US" sz="2800" dirty="0">
                <a:solidFill>
                  <a:srgbClr val="7030A0"/>
                </a:solidFill>
              </a:rPr>
              <a:t>Generalized System of Preferences (GSP)</a:t>
            </a:r>
            <a:r>
              <a:rPr lang="en-US" altLang="en-US" sz="2800" dirty="0"/>
              <a:t> (from 1960s):</a:t>
            </a:r>
          </a:p>
          <a:p>
            <a:pPr marL="800100" lvl="1" indent="-342900">
              <a:buFont typeface="Courier New" panose="02070309020205020404" pitchFamily="49" charset="0"/>
              <a:buChar char="o"/>
            </a:pPr>
            <a:r>
              <a:rPr lang="en-US" altLang="en-US" sz="2400" dirty="0"/>
              <a:t>Developed countries can apply lower tariffs for developing countries than for their peers</a:t>
            </a:r>
          </a:p>
          <a:p>
            <a:pPr marL="457200" indent="-457200">
              <a:spcBef>
                <a:spcPts val="5000"/>
              </a:spcBef>
              <a:buFont typeface="Arial" panose="020B0604020202020204" pitchFamily="34" charset="0"/>
              <a:buChar char="•"/>
            </a:pPr>
            <a:r>
              <a:rPr lang="en-US" altLang="en-US" sz="2800" dirty="0">
                <a:solidFill>
                  <a:srgbClr val="7030A0"/>
                </a:solidFill>
              </a:rPr>
              <a:t>Regional trade arrangements (RTAs)</a:t>
            </a:r>
          </a:p>
          <a:p>
            <a:pPr marL="800100" lvl="1" indent="-342900">
              <a:buFont typeface="Courier New" panose="02070309020205020404" pitchFamily="49" charset="0"/>
              <a:buChar char="o"/>
            </a:pPr>
            <a:r>
              <a:rPr lang="en-US" altLang="en-US" sz="2400" dirty="0"/>
              <a:t>Free-trade areas (e.g., NAFTA) ok!</a:t>
            </a:r>
          </a:p>
          <a:p>
            <a:pPr marL="800100" lvl="1" indent="-342900">
              <a:buFont typeface="Courier New" panose="02070309020205020404" pitchFamily="49" charset="0"/>
              <a:buChar char="o"/>
            </a:pPr>
            <a:r>
              <a:rPr lang="en-US" altLang="en-US" sz="2400" dirty="0"/>
              <a:t>Customs unions (e.g., EU) ok!</a:t>
            </a:r>
          </a:p>
        </p:txBody>
      </p:sp>
    </p:spTree>
    <p:extLst>
      <p:ext uri="{BB962C8B-B14F-4D97-AF65-F5344CB8AC3E}">
        <p14:creationId xmlns:p14="http://schemas.microsoft.com/office/powerpoint/2010/main" val="228824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31C3E-7475-5B78-0EB7-BC0040E19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5D829-2FD2-87E9-7C57-8EC7095788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0DC78D-8D8E-9221-AABD-9C12C69DA0F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96D2682-410B-37FC-F76F-383C46E9A1D7}"/>
              </a:ext>
            </a:extLst>
          </p:cNvPr>
          <p:cNvSpPr>
            <a:spLocks noGrp="1"/>
          </p:cNvSpPr>
          <p:nvPr>
            <p:ph type="sldNum" sz="quarter" idx="12"/>
          </p:nvPr>
        </p:nvSpPr>
        <p:spPr/>
        <p:txBody>
          <a:bodyPr/>
          <a:lstStyle/>
          <a:p>
            <a:fld id="{B4F98C8A-6F2F-445D-A493-300475D44FC8}" type="slidenum">
              <a:rPr lang="en-US" altLang="en-US" smtClean="0"/>
              <a:pPr/>
              <a:t>21</a:t>
            </a:fld>
            <a:endParaRPr lang="en-US" altLang="en-US"/>
          </a:p>
        </p:txBody>
      </p:sp>
      <p:sp>
        <p:nvSpPr>
          <p:cNvPr id="5" name="Rectangle 4">
            <a:extLst>
              <a:ext uri="{FF2B5EF4-FFF2-40B4-BE49-F238E27FC236}">
                <a16:creationId xmlns:a16="http://schemas.microsoft.com/office/drawing/2014/main" id="{2D4AAC4C-31D5-B080-EB56-E86CCE5422E6}"/>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(2) Intergovernmental Bargaining Process</a:t>
            </a:r>
          </a:p>
        </p:txBody>
      </p:sp>
      <p:sp>
        <p:nvSpPr>
          <p:cNvPr id="6" name="Rectangle 3">
            <a:extLst>
              <a:ext uri="{FF2B5EF4-FFF2-40B4-BE49-F238E27FC236}">
                <a16:creationId xmlns:a16="http://schemas.microsoft.com/office/drawing/2014/main" id="{F5BE84CA-EBB6-B033-89D6-34AA3698C282}"/>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90000"/>
              </a:lnSpc>
              <a:spcBef>
                <a:spcPct val="55000"/>
              </a:spcBef>
              <a:buFont typeface="Arial" panose="020B0604020202020204" pitchFamily="34" charset="0"/>
              <a:buChar char="•"/>
            </a:pPr>
            <a:r>
              <a:rPr lang="en-US" altLang="en-US" sz="2800" dirty="0">
                <a:ea typeface="ＭＳ Ｐゴシック" panose="020B0600070205080204" pitchFamily="34" charset="-128"/>
              </a:rPr>
              <a:t>Bargain over what?</a:t>
            </a:r>
          </a:p>
          <a:p>
            <a:pPr marL="342900" indent="-342900">
              <a:lnSpc>
                <a:spcPct val="90000"/>
              </a:lnSpc>
              <a:spcBef>
                <a:spcPct val="55000"/>
              </a:spcBef>
              <a:buFont typeface="Arial" panose="020B0604020202020204" pitchFamily="34" charset="0"/>
              <a:buChar char="•"/>
            </a:pPr>
            <a:r>
              <a:rPr lang="en-US" altLang="en-US" sz="2800" dirty="0">
                <a:ea typeface="ＭＳ Ｐゴシック" panose="020B0600070205080204" pitchFamily="34" charset="-128"/>
              </a:rPr>
              <a:t>Tariffs and </a:t>
            </a:r>
            <a:r>
              <a:rPr lang="en-US" altLang="en-US" sz="2800" dirty="0">
                <a:solidFill>
                  <a:srgbClr val="7030A0"/>
                </a:solidFill>
                <a:ea typeface="ＭＳ Ｐゴシック" panose="020B0600070205080204" pitchFamily="34" charset="-128"/>
              </a:rPr>
              <a:t>nontariff barriers</a:t>
            </a:r>
          </a:p>
          <a:p>
            <a:pPr marL="800100" lvl="1" indent="-342900">
              <a:lnSpc>
                <a:spcPct val="90000"/>
              </a:lnSpc>
              <a:buFont typeface="Arial" panose="020B0604020202020204" pitchFamily="34" charset="0"/>
              <a:buChar char="•"/>
            </a:pPr>
            <a:r>
              <a:rPr lang="en-US" altLang="en-US" sz="2400" dirty="0">
                <a:ea typeface="ＭＳ Ｐゴシック" panose="020B0600070205080204" pitchFamily="34" charset="-128"/>
              </a:rPr>
              <a:t>Nontariff barriers? Health &amp; safety regulations, standards (environmental), government purchasing practices, quotas, bans, rules of origin, packaging/labeling conditions, complex regulatory environment, licensing</a:t>
            </a:r>
          </a:p>
          <a:p>
            <a:pPr marL="342900" indent="-342900">
              <a:lnSpc>
                <a:spcPct val="90000"/>
              </a:lnSpc>
              <a:spcBef>
                <a:spcPct val="55000"/>
              </a:spcBef>
              <a:buFont typeface="Arial" panose="020B0604020202020204" pitchFamily="34" charset="0"/>
              <a:buChar char="•"/>
            </a:pPr>
            <a:r>
              <a:rPr lang="en-US" altLang="en-US" sz="2800" dirty="0">
                <a:ea typeface="ＭＳ Ｐゴシック" panose="020B0600070205080204" pitchFamily="34" charset="-128"/>
              </a:rPr>
              <a:t>Antidumping</a:t>
            </a:r>
          </a:p>
          <a:p>
            <a:pPr marL="342900" indent="-342900">
              <a:lnSpc>
                <a:spcPct val="90000"/>
              </a:lnSpc>
              <a:spcBef>
                <a:spcPct val="55000"/>
              </a:spcBef>
              <a:buFont typeface="Arial" panose="020B0604020202020204" pitchFamily="34" charset="0"/>
              <a:buChar char="•"/>
            </a:pPr>
            <a:r>
              <a:rPr lang="en-US" altLang="en-US" sz="2800" dirty="0">
                <a:ea typeface="ＭＳ Ｐゴシック" panose="020B0600070205080204" pitchFamily="34" charset="-128"/>
              </a:rPr>
              <a:t>Intellectual property rights</a:t>
            </a:r>
          </a:p>
          <a:p>
            <a:pPr marL="342900" indent="-342900">
              <a:lnSpc>
                <a:spcPct val="90000"/>
              </a:lnSpc>
              <a:spcBef>
                <a:spcPct val="55000"/>
              </a:spcBef>
              <a:buFont typeface="Arial" panose="020B0604020202020204" pitchFamily="34" charset="0"/>
              <a:buChar char="•"/>
            </a:pPr>
            <a:r>
              <a:rPr lang="en-US" altLang="en-US" sz="2800" dirty="0">
                <a:ea typeface="ＭＳ Ｐゴシック" panose="020B0600070205080204" pitchFamily="34" charset="-128"/>
              </a:rPr>
              <a:t>Textiles, agriculture, services, government procurement, e-commerce…</a:t>
            </a:r>
          </a:p>
        </p:txBody>
      </p:sp>
    </p:spTree>
    <p:extLst>
      <p:ext uri="{BB962C8B-B14F-4D97-AF65-F5344CB8AC3E}">
        <p14:creationId xmlns:p14="http://schemas.microsoft.com/office/powerpoint/2010/main" val="293275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B10A3-A2ED-6AD0-2AF9-5B96AF806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EA92C-F622-843A-ED5C-5C8F0EE014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44C253-FC38-84BA-52B1-9420CD4DC4C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BC32527-76D7-2D72-FD51-9FF957B7D7C1}"/>
              </a:ext>
            </a:extLst>
          </p:cNvPr>
          <p:cNvSpPr>
            <a:spLocks noGrp="1"/>
          </p:cNvSpPr>
          <p:nvPr>
            <p:ph type="sldNum" sz="quarter" idx="12"/>
          </p:nvPr>
        </p:nvSpPr>
        <p:spPr/>
        <p:txBody>
          <a:bodyPr/>
          <a:lstStyle/>
          <a:p>
            <a:fld id="{B4F98C8A-6F2F-445D-A493-300475D44FC8}" type="slidenum">
              <a:rPr lang="en-US" altLang="en-US" smtClean="0"/>
              <a:pPr/>
              <a:t>22</a:t>
            </a:fld>
            <a:endParaRPr lang="en-US" altLang="en-US"/>
          </a:p>
        </p:txBody>
      </p:sp>
      <p:sp>
        <p:nvSpPr>
          <p:cNvPr id="5" name="Rectangle 4">
            <a:extLst>
              <a:ext uri="{FF2B5EF4-FFF2-40B4-BE49-F238E27FC236}">
                <a16:creationId xmlns:a16="http://schemas.microsoft.com/office/drawing/2014/main" id="{5B91DE7C-71DE-1B3B-2061-67337A2BDC07}"/>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9 Bargaining Rounds</a:t>
            </a:r>
          </a:p>
        </p:txBody>
      </p:sp>
      <p:sp>
        <p:nvSpPr>
          <p:cNvPr id="6" name="Rectangle 3">
            <a:extLst>
              <a:ext uri="{FF2B5EF4-FFF2-40B4-BE49-F238E27FC236}">
                <a16:creationId xmlns:a16="http://schemas.microsoft.com/office/drawing/2014/main" id="{09F4DF76-63C1-A1C2-9BE9-FBB6913C0A44}"/>
              </a:ext>
            </a:extLst>
          </p:cNvPr>
          <p:cNvSpPr txBox="1">
            <a:spLocks noChangeArrowheads="1"/>
          </p:cNvSpPr>
          <p:nvPr/>
        </p:nvSpPr>
        <p:spPr>
          <a:xfrm>
            <a:off x="364886" y="1337374"/>
            <a:ext cx="5731114"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1947 Geneva</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1949 Annecy</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1951 Torquay</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1956 Geneva</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1960-61 Dillon Round</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1964-67 Kennedy Round</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1973–79 Tokyo Round</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1986-93 Uruguay Round</a:t>
            </a:r>
          </a:p>
          <a:p>
            <a:pPr marL="514350" indent="-514350">
              <a:lnSpc>
                <a:spcPct val="90000"/>
              </a:lnSpc>
              <a:spcBef>
                <a:spcPct val="50000"/>
              </a:spcBef>
              <a:buFont typeface="+mj-lt"/>
              <a:buAutoNum type="arabicPeriod"/>
            </a:pPr>
            <a:r>
              <a:rPr lang="en-US" altLang="en-US" sz="2800" dirty="0">
                <a:ea typeface="ＭＳ Ｐゴシック" panose="020B0600070205080204" pitchFamily="34" charset="-128"/>
              </a:rPr>
              <a:t>2002-??? The Doha Round</a:t>
            </a:r>
          </a:p>
        </p:txBody>
      </p:sp>
      <p:sp>
        <p:nvSpPr>
          <p:cNvPr id="7" name="TextBox 6">
            <a:extLst>
              <a:ext uri="{FF2B5EF4-FFF2-40B4-BE49-F238E27FC236}">
                <a16:creationId xmlns:a16="http://schemas.microsoft.com/office/drawing/2014/main" id="{576BD398-C8D2-F27E-4FD3-EA022BE70250}"/>
              </a:ext>
            </a:extLst>
          </p:cNvPr>
          <p:cNvSpPr txBox="1">
            <a:spLocks noChangeArrowheads="1"/>
          </p:cNvSpPr>
          <p:nvPr/>
        </p:nvSpPr>
        <p:spPr bwMode="auto">
          <a:xfrm>
            <a:off x="6476009" y="3138690"/>
            <a:ext cx="5209309"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en-US" sz="2400" b="1" dirty="0">
                <a:solidFill>
                  <a:srgbClr val="7030A0"/>
                </a:solidFill>
              </a:rPr>
              <a:t>Why are rounds getting longer?</a:t>
            </a:r>
          </a:p>
        </p:txBody>
      </p:sp>
    </p:spTree>
    <p:extLst>
      <p:ext uri="{BB962C8B-B14F-4D97-AF65-F5344CB8AC3E}">
        <p14:creationId xmlns:p14="http://schemas.microsoft.com/office/powerpoint/2010/main" val="66833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C699A-E32F-5ECE-ADB3-66B84F72D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164E1-680B-B560-A8C7-77005B6503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006958-D477-E439-BE5D-6232D810D51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DFA7CC-5B68-AB62-AC3C-8B6C6B3AC894}"/>
              </a:ext>
            </a:extLst>
          </p:cNvPr>
          <p:cNvSpPr>
            <a:spLocks noGrp="1"/>
          </p:cNvSpPr>
          <p:nvPr>
            <p:ph type="sldNum" sz="quarter" idx="12"/>
          </p:nvPr>
        </p:nvSpPr>
        <p:spPr/>
        <p:txBody>
          <a:bodyPr/>
          <a:lstStyle/>
          <a:p>
            <a:fld id="{B4F98C8A-6F2F-445D-A493-300475D44FC8}" type="slidenum">
              <a:rPr lang="en-US" altLang="en-US" smtClean="0"/>
              <a:pPr/>
              <a:t>23</a:t>
            </a:fld>
            <a:endParaRPr lang="en-US" altLang="en-US"/>
          </a:p>
        </p:txBody>
      </p:sp>
      <p:sp>
        <p:nvSpPr>
          <p:cNvPr id="5" name="Rectangle 4">
            <a:extLst>
              <a:ext uri="{FF2B5EF4-FFF2-40B4-BE49-F238E27FC236}">
                <a16:creationId xmlns:a16="http://schemas.microsoft.com/office/drawing/2014/main" id="{EAB083E9-A139-9284-454A-361A7763D32B}"/>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(3) Dispute Settlement Mechanism</a:t>
            </a:r>
          </a:p>
        </p:txBody>
      </p:sp>
      <p:sp>
        <p:nvSpPr>
          <p:cNvPr id="10" name="Rectangle 3">
            <a:extLst>
              <a:ext uri="{FF2B5EF4-FFF2-40B4-BE49-F238E27FC236}">
                <a16:creationId xmlns:a16="http://schemas.microsoft.com/office/drawing/2014/main" id="{136E19FA-3F23-7CA6-EBC3-23C1D5C4000C}"/>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90000"/>
              </a:lnSpc>
              <a:spcBef>
                <a:spcPct val="100000"/>
              </a:spcBef>
              <a:buFont typeface="Arial" panose="020B0604020202020204" pitchFamily="34" charset="0"/>
              <a:buChar char="•"/>
            </a:pPr>
            <a:r>
              <a:rPr lang="en-US" altLang="en-US" sz="2800" dirty="0">
                <a:ea typeface="ＭＳ Ｐゴシック" panose="020B0600070205080204" pitchFamily="34" charset="-128"/>
              </a:rPr>
              <a:t>“The dispute settlement mechanism ensures compliance by helping governments resolve disputes and by authorizing punishment in the event of noncompliance.” (Oatley textbook, p59)</a:t>
            </a:r>
          </a:p>
          <a:p>
            <a:pPr marL="342900" indent="-342900">
              <a:lnSpc>
                <a:spcPct val="90000"/>
              </a:lnSpc>
              <a:spcBef>
                <a:spcPct val="100000"/>
              </a:spcBef>
              <a:buFont typeface="Arial" panose="020B0604020202020204" pitchFamily="34" charset="0"/>
              <a:buChar char="•"/>
            </a:pPr>
            <a:r>
              <a:rPr lang="en-US" altLang="en-US" sz="2400" dirty="0">
                <a:ea typeface="ＭＳ Ｐゴシック" panose="020B0600070205080204" pitchFamily="34" charset="-128"/>
              </a:rPr>
              <a:t>How do you tie your hands without a rope?</a:t>
            </a:r>
          </a:p>
          <a:p>
            <a:pPr marL="800100" lvl="1" indent="-342900">
              <a:lnSpc>
                <a:spcPct val="90000"/>
              </a:lnSpc>
              <a:spcBef>
                <a:spcPct val="50000"/>
              </a:spcBef>
              <a:buFont typeface="Arial" panose="020B0604020202020204" pitchFamily="34" charset="0"/>
              <a:buChar char="•"/>
            </a:pPr>
            <a:r>
              <a:rPr lang="en-US" altLang="en-US" sz="2400" dirty="0">
                <a:ea typeface="ＭＳ Ｐゴシック" panose="020B0600070205080204" pitchFamily="34" charset="-128"/>
              </a:rPr>
              <a:t>(commitment/enforcement questions)</a:t>
            </a:r>
          </a:p>
          <a:p>
            <a:pPr marL="800100" lvl="1" indent="-342900">
              <a:lnSpc>
                <a:spcPct val="90000"/>
              </a:lnSpc>
              <a:spcBef>
                <a:spcPct val="50000"/>
              </a:spcBef>
              <a:buFont typeface="Arial" panose="020B0604020202020204" pitchFamily="34" charset="0"/>
              <a:buChar char="•"/>
            </a:pPr>
            <a:r>
              <a:rPr lang="en-US" altLang="en-US" sz="2400" dirty="0">
                <a:ea typeface="ＭＳ Ｐゴシック" panose="020B0600070205080204" pitchFamily="34" charset="-128"/>
              </a:rPr>
              <a:t>COSTS OF ESCALATION</a:t>
            </a:r>
          </a:p>
          <a:p>
            <a:pPr marL="800100" lvl="1" indent="-342900">
              <a:lnSpc>
                <a:spcPct val="90000"/>
              </a:lnSpc>
              <a:spcBef>
                <a:spcPct val="50000"/>
              </a:spcBef>
              <a:buFont typeface="Arial" panose="020B0604020202020204" pitchFamily="34" charset="0"/>
              <a:buChar char="•"/>
            </a:pPr>
            <a:r>
              <a:rPr lang="en-US" altLang="en-US" sz="2400" dirty="0"/>
              <a:t>AND </a:t>
            </a:r>
            <a:r>
              <a:rPr lang="en-US" altLang="en-US" sz="2400" b="1" i="1" dirty="0">
                <a:solidFill>
                  <a:srgbClr val="7030A0"/>
                </a:solidFill>
              </a:rPr>
              <a:t>LEGITIMIZING RETALIATION!</a:t>
            </a:r>
          </a:p>
          <a:p>
            <a:pPr marL="800100" lvl="1" indent="-342900">
              <a:lnSpc>
                <a:spcPct val="90000"/>
              </a:lnSpc>
              <a:spcBef>
                <a:spcPct val="50000"/>
              </a:spcBef>
              <a:buFont typeface="Arial" panose="020B0604020202020204" pitchFamily="34" charset="0"/>
              <a:buChar char="•"/>
            </a:pP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50656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E4A-4DFB-B249-894B-32366F921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E34688-E7A9-5857-C3AC-D04A9075445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1B83074-B3FB-3228-EEAA-ADD01B5C66F2}"/>
              </a:ext>
            </a:extLst>
          </p:cNvPr>
          <p:cNvSpPr>
            <a:spLocks noGrp="1"/>
          </p:cNvSpPr>
          <p:nvPr>
            <p:ph type="sldNum" sz="quarter" idx="12"/>
          </p:nvPr>
        </p:nvSpPr>
        <p:spPr/>
        <p:txBody>
          <a:bodyPr/>
          <a:lstStyle/>
          <a:p>
            <a:fld id="{B4F98C8A-6F2F-445D-A493-300475D44FC8}" type="slidenum">
              <a:rPr lang="en-US" altLang="en-US" smtClean="0"/>
              <a:pPr/>
              <a:t>24</a:t>
            </a:fld>
            <a:endParaRPr lang="en-US" altLang="en-US"/>
          </a:p>
        </p:txBody>
      </p:sp>
      <p:grpSp>
        <p:nvGrpSpPr>
          <p:cNvPr id="5" name="Group 4">
            <a:extLst>
              <a:ext uri="{FF2B5EF4-FFF2-40B4-BE49-F238E27FC236}">
                <a16:creationId xmlns:a16="http://schemas.microsoft.com/office/drawing/2014/main" id="{A699A77C-7932-2D9C-2983-5E02DD2F7EF7}"/>
              </a:ext>
            </a:extLst>
          </p:cNvPr>
          <p:cNvGrpSpPr/>
          <p:nvPr/>
        </p:nvGrpSpPr>
        <p:grpSpPr>
          <a:xfrm>
            <a:off x="3912462" y="0"/>
            <a:ext cx="4983679" cy="6856020"/>
            <a:chOff x="1177907" y="231113"/>
            <a:chExt cx="4456309" cy="6395775"/>
          </a:xfrm>
        </p:grpSpPr>
        <p:pic>
          <p:nvPicPr>
            <p:cNvPr id="6" name="Picture 5">
              <a:extLst>
                <a:ext uri="{FF2B5EF4-FFF2-40B4-BE49-F238E27FC236}">
                  <a16:creationId xmlns:a16="http://schemas.microsoft.com/office/drawing/2014/main" id="{F4C980EC-3A05-B5AA-B8F2-7546BF508539}"/>
                </a:ext>
              </a:extLst>
            </p:cNvPr>
            <p:cNvPicPr>
              <a:picLocks noChangeAspect="1"/>
            </p:cNvPicPr>
            <p:nvPr/>
          </p:nvPicPr>
          <p:blipFill>
            <a:blip r:embed="rId2"/>
            <a:stretch>
              <a:fillRect/>
            </a:stretch>
          </p:blipFill>
          <p:spPr>
            <a:xfrm>
              <a:off x="1177907" y="1356528"/>
              <a:ext cx="4454791" cy="5270360"/>
            </a:xfrm>
            <a:prstGeom prst="rect">
              <a:avLst/>
            </a:prstGeom>
          </p:spPr>
        </p:pic>
        <p:pic>
          <p:nvPicPr>
            <p:cNvPr id="7" name="Picture 2" descr="New York Times / NYTimes.com | Emory Libraries">
              <a:extLst>
                <a:ext uri="{FF2B5EF4-FFF2-40B4-BE49-F238E27FC236}">
                  <a16:creationId xmlns:a16="http://schemas.microsoft.com/office/drawing/2014/main" id="{1B62D273-B86E-0606-607C-9018A1802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07" y="231113"/>
              <a:ext cx="4456309" cy="10450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3411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D4A3-3C6A-5EE5-475B-2820E49798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D8493B-A69C-AC8E-29FF-4CA19AB2DE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7FF6AF2-0295-148E-723E-85A7133BD09C}"/>
              </a:ext>
            </a:extLst>
          </p:cNvPr>
          <p:cNvSpPr>
            <a:spLocks noGrp="1"/>
          </p:cNvSpPr>
          <p:nvPr>
            <p:ph type="sldNum" sz="quarter" idx="12"/>
          </p:nvPr>
        </p:nvSpPr>
        <p:spPr/>
        <p:txBody>
          <a:bodyPr/>
          <a:lstStyle/>
          <a:p>
            <a:fld id="{B4F98C8A-6F2F-445D-A493-300475D44FC8}" type="slidenum">
              <a:rPr lang="en-US" altLang="en-US" smtClean="0"/>
              <a:pPr/>
              <a:t>25</a:t>
            </a:fld>
            <a:endParaRPr lang="en-US" altLang="en-US"/>
          </a:p>
        </p:txBody>
      </p:sp>
      <p:pic>
        <p:nvPicPr>
          <p:cNvPr id="6" name="Picture 5">
            <a:extLst>
              <a:ext uri="{FF2B5EF4-FFF2-40B4-BE49-F238E27FC236}">
                <a16:creationId xmlns:a16="http://schemas.microsoft.com/office/drawing/2014/main" id="{958E4604-C826-D437-F77C-9F97D123CDB0}"/>
              </a:ext>
            </a:extLst>
          </p:cNvPr>
          <p:cNvPicPr>
            <a:picLocks noChangeAspect="1"/>
          </p:cNvPicPr>
          <p:nvPr/>
        </p:nvPicPr>
        <p:blipFill>
          <a:blip r:embed="rId3"/>
          <a:stretch>
            <a:fillRect/>
          </a:stretch>
        </p:blipFill>
        <p:spPr>
          <a:xfrm>
            <a:off x="1671637" y="581025"/>
            <a:ext cx="8848725" cy="5695950"/>
          </a:xfrm>
          <a:prstGeom prst="rect">
            <a:avLst/>
          </a:prstGeom>
        </p:spPr>
      </p:pic>
    </p:spTree>
    <p:extLst>
      <p:ext uri="{BB962C8B-B14F-4D97-AF65-F5344CB8AC3E}">
        <p14:creationId xmlns:p14="http://schemas.microsoft.com/office/powerpoint/2010/main" val="1303962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CEA4-6A5C-06A0-5E48-94103AC110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90F16F-99FE-0D1A-FD20-359774D0BA3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C045830-7205-9D6A-B2B4-E12186BD3D09}"/>
              </a:ext>
            </a:extLst>
          </p:cNvPr>
          <p:cNvSpPr>
            <a:spLocks noGrp="1"/>
          </p:cNvSpPr>
          <p:nvPr>
            <p:ph type="sldNum" sz="quarter" idx="12"/>
          </p:nvPr>
        </p:nvSpPr>
        <p:spPr/>
        <p:txBody>
          <a:bodyPr/>
          <a:lstStyle/>
          <a:p>
            <a:fld id="{B4F98C8A-6F2F-445D-A493-300475D44FC8}" type="slidenum">
              <a:rPr lang="en-US" altLang="en-US" smtClean="0"/>
              <a:pPr/>
              <a:t>26</a:t>
            </a:fld>
            <a:endParaRPr lang="en-US" altLang="en-US"/>
          </a:p>
        </p:txBody>
      </p:sp>
      <p:pic>
        <p:nvPicPr>
          <p:cNvPr id="5122" name="Picture 2">
            <a:extLst>
              <a:ext uri="{FF2B5EF4-FFF2-40B4-BE49-F238E27FC236}">
                <a16:creationId xmlns:a16="http://schemas.microsoft.com/office/drawing/2014/main" id="{EC9DD85D-8171-9404-03C8-AA2CDA71C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8" y="0"/>
            <a:ext cx="865737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38FC10-3711-4D13-093F-BA14B29C88E3}"/>
              </a:ext>
            </a:extLst>
          </p:cNvPr>
          <p:cNvSpPr txBox="1"/>
          <p:nvPr/>
        </p:nvSpPr>
        <p:spPr>
          <a:xfrm>
            <a:off x="8383979" y="6412675"/>
            <a:ext cx="3722429" cy="307777"/>
          </a:xfrm>
          <a:prstGeom prst="rect">
            <a:avLst/>
          </a:prstGeom>
          <a:noFill/>
        </p:spPr>
        <p:txBody>
          <a:bodyPr wrap="none" rtlCol="0">
            <a:spAutoFit/>
          </a:bodyPr>
          <a:lstStyle/>
          <a:p>
            <a:r>
              <a:rPr lang="en-US" sz="1400" i="1" dirty="0">
                <a:solidFill>
                  <a:schemeClr val="bg1">
                    <a:lumMod val="75000"/>
                  </a:schemeClr>
                </a:solidFill>
                <a:hlinkClick r:id="rId4">
                  <a:extLst>
                    <a:ext uri="{A12FA001-AC4F-418D-AE19-62706E023703}">
                      <ahyp:hlinkClr xmlns:ahyp="http://schemas.microsoft.com/office/drawing/2018/hyperlinkcolor" val="tx"/>
                    </a:ext>
                  </a:extLst>
                </a:hlinkClick>
              </a:rPr>
              <a:t>More detailed version from the WTO website</a:t>
            </a:r>
            <a:endParaRPr lang="en-US" sz="1400" i="1" dirty="0">
              <a:solidFill>
                <a:schemeClr val="bg1">
                  <a:lumMod val="75000"/>
                </a:schemeClr>
              </a:solidFill>
            </a:endParaRPr>
          </a:p>
        </p:txBody>
      </p:sp>
    </p:spTree>
    <p:extLst>
      <p:ext uri="{BB962C8B-B14F-4D97-AF65-F5344CB8AC3E}">
        <p14:creationId xmlns:p14="http://schemas.microsoft.com/office/powerpoint/2010/main" val="152437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A6BA-0E21-9775-6806-F84D1BCA5A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7BF84D-AF91-CF4B-1C1A-745A25E7979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4677CC-0EEC-87F3-8646-1765A4110C76}"/>
              </a:ext>
            </a:extLst>
          </p:cNvPr>
          <p:cNvSpPr>
            <a:spLocks noGrp="1"/>
          </p:cNvSpPr>
          <p:nvPr>
            <p:ph type="sldNum" sz="quarter" idx="12"/>
          </p:nvPr>
        </p:nvSpPr>
        <p:spPr/>
        <p:txBody>
          <a:bodyPr/>
          <a:lstStyle/>
          <a:p>
            <a:fld id="{B4F98C8A-6F2F-445D-A493-300475D44FC8}" type="slidenum">
              <a:rPr lang="en-US" altLang="en-US" smtClean="0"/>
              <a:pPr/>
              <a:t>27</a:t>
            </a:fld>
            <a:endParaRPr lang="en-US" altLang="en-US"/>
          </a:p>
        </p:txBody>
      </p:sp>
      <p:pic>
        <p:nvPicPr>
          <p:cNvPr id="6" name="Picture 5">
            <a:extLst>
              <a:ext uri="{FF2B5EF4-FFF2-40B4-BE49-F238E27FC236}">
                <a16:creationId xmlns:a16="http://schemas.microsoft.com/office/drawing/2014/main" id="{7FFA56DB-30A7-2A40-C9CA-72FE1E05A6D2}"/>
              </a:ext>
            </a:extLst>
          </p:cNvPr>
          <p:cNvPicPr>
            <a:picLocks noChangeAspect="1"/>
          </p:cNvPicPr>
          <p:nvPr/>
        </p:nvPicPr>
        <p:blipFill>
          <a:blip r:embed="rId3"/>
          <a:stretch>
            <a:fillRect/>
          </a:stretch>
        </p:blipFill>
        <p:spPr>
          <a:xfrm>
            <a:off x="2348435" y="0"/>
            <a:ext cx="7495130" cy="6858000"/>
          </a:xfrm>
          <a:prstGeom prst="rect">
            <a:avLst/>
          </a:prstGeom>
        </p:spPr>
      </p:pic>
    </p:spTree>
    <p:extLst>
      <p:ext uri="{BB962C8B-B14F-4D97-AF65-F5344CB8AC3E}">
        <p14:creationId xmlns:p14="http://schemas.microsoft.com/office/powerpoint/2010/main" val="152700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1B15-CE89-AA9A-6DC9-CB1EF4564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A298C-326F-A564-4CB6-27255B171C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C97C70-6917-A2FC-EC44-8E267650CD4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8465750-E0A4-C510-1619-B49C6C84E5B0}"/>
              </a:ext>
            </a:extLst>
          </p:cNvPr>
          <p:cNvSpPr>
            <a:spLocks noGrp="1"/>
          </p:cNvSpPr>
          <p:nvPr>
            <p:ph type="sldNum" sz="quarter" idx="12"/>
          </p:nvPr>
        </p:nvSpPr>
        <p:spPr/>
        <p:txBody>
          <a:bodyPr/>
          <a:lstStyle/>
          <a:p>
            <a:fld id="{B4F98C8A-6F2F-445D-A493-300475D44FC8}" type="slidenum">
              <a:rPr lang="en-US" altLang="en-US" smtClean="0"/>
              <a:pPr/>
              <a:t>28</a:t>
            </a:fld>
            <a:endParaRPr lang="en-US" altLang="en-US"/>
          </a:p>
        </p:txBody>
      </p:sp>
      <p:sp>
        <p:nvSpPr>
          <p:cNvPr id="5" name="Rectangle 4">
            <a:extLst>
              <a:ext uri="{FF2B5EF4-FFF2-40B4-BE49-F238E27FC236}">
                <a16:creationId xmlns:a16="http://schemas.microsoft.com/office/drawing/2014/main" id="{4FDB4DC7-3949-1BA5-5BD1-377C8D354614}"/>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The WTO had great success</a:t>
            </a:r>
          </a:p>
        </p:txBody>
      </p:sp>
      <p:sp>
        <p:nvSpPr>
          <p:cNvPr id="10" name="Rectangle 3">
            <a:extLst>
              <a:ext uri="{FF2B5EF4-FFF2-40B4-BE49-F238E27FC236}">
                <a16:creationId xmlns:a16="http://schemas.microsoft.com/office/drawing/2014/main" id="{9A52A64F-0068-A2C4-63DD-73D82CA10306}"/>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200" indent="-457200">
              <a:lnSpc>
                <a:spcPct val="150000"/>
              </a:lnSpc>
              <a:buFont typeface="Arial" panose="020B0604020202020204" pitchFamily="34" charset="0"/>
              <a:buChar char="•"/>
            </a:pPr>
            <a:r>
              <a:rPr lang="en-US" altLang="en-US" sz="2800" dirty="0"/>
              <a:t>Most disputes were resolved </a:t>
            </a:r>
            <a:r>
              <a:rPr lang="en-US" altLang="en-US" sz="2800" dirty="0">
                <a:solidFill>
                  <a:srgbClr val="7030A0"/>
                </a:solidFill>
              </a:rPr>
              <a:t>BEFORE</a:t>
            </a:r>
            <a:r>
              <a:rPr lang="en-US" altLang="en-US" sz="2800" dirty="0"/>
              <a:t> reaching the level of a panel of judges under the dispute settlement mechanism.</a:t>
            </a:r>
          </a:p>
          <a:p>
            <a:pPr marL="457200" indent="-457200">
              <a:lnSpc>
                <a:spcPct val="150000"/>
              </a:lnSpc>
              <a:buFont typeface="Arial" panose="020B0604020202020204" pitchFamily="34" charset="0"/>
              <a:buChar char="•"/>
            </a:pPr>
            <a:r>
              <a:rPr lang="en-US" altLang="en-US" sz="2800" b="1" dirty="0">
                <a:solidFill>
                  <a:srgbClr val="7030A0"/>
                </a:solidFill>
              </a:rPr>
              <a:t>Why?</a:t>
            </a:r>
          </a:p>
          <a:p>
            <a:pPr marL="457200" indent="-457200">
              <a:lnSpc>
                <a:spcPct val="150000"/>
              </a:lnSpc>
              <a:buFont typeface="Arial" panose="020B0604020202020204" pitchFamily="34" charset="0"/>
              <a:buChar char="•"/>
            </a:pPr>
            <a:r>
              <a:rPr lang="en-US" altLang="en-US" sz="2800" dirty="0"/>
              <a:t>Foreseeing the punishment, countries tend to resolve the dispute before escalating to an actual panel (</a:t>
            </a:r>
            <a:r>
              <a:rPr lang="en-US" altLang="en-US" sz="2800" dirty="0">
                <a:solidFill>
                  <a:srgbClr val="7030A0"/>
                </a:solidFill>
              </a:rPr>
              <a:t>deterrence</a:t>
            </a:r>
            <a:r>
              <a:rPr lang="en-US" altLang="en-US" sz="2800" dirty="0"/>
              <a:t> effect)</a:t>
            </a:r>
          </a:p>
          <a:p>
            <a:pPr marL="457200" indent="-457200">
              <a:lnSpc>
                <a:spcPct val="150000"/>
              </a:lnSpc>
              <a:buFont typeface="Arial" panose="020B0604020202020204" pitchFamily="34" charset="0"/>
              <a:buChar char="•"/>
            </a:pPr>
            <a:r>
              <a:rPr lang="en-US" altLang="en-US" sz="2800" dirty="0">
                <a:solidFill>
                  <a:srgbClr val="7030A0"/>
                </a:solidFill>
              </a:rPr>
              <a:t>Precedent-setting</a:t>
            </a:r>
            <a:r>
              <a:rPr lang="en-US" altLang="en-US" sz="2800" dirty="0"/>
              <a:t> and future policy </a:t>
            </a:r>
            <a:r>
              <a:rPr lang="en-US" altLang="en-US" sz="2800" dirty="0">
                <a:solidFill>
                  <a:srgbClr val="7030A0"/>
                </a:solidFill>
              </a:rPr>
              <a:t>flexibility</a:t>
            </a:r>
          </a:p>
          <a:p>
            <a:pPr marL="457200" indent="-457200">
              <a:lnSpc>
                <a:spcPct val="150000"/>
              </a:lnSpc>
              <a:buFont typeface="Arial" panose="020B0604020202020204" pitchFamily="34" charset="0"/>
              <a:buChar char="•"/>
            </a:pPr>
            <a:endParaRPr lang="en-US" altLang="en-US" sz="2800" dirty="0"/>
          </a:p>
          <a:p>
            <a:pPr>
              <a:lnSpc>
                <a:spcPct val="150000"/>
              </a:lnSpc>
            </a:pPr>
            <a:r>
              <a:rPr lang="en-US" altLang="en-US" sz="2800" dirty="0"/>
              <a:t>But…</a:t>
            </a:r>
          </a:p>
        </p:txBody>
      </p:sp>
    </p:spTree>
    <p:extLst>
      <p:ext uri="{BB962C8B-B14F-4D97-AF65-F5344CB8AC3E}">
        <p14:creationId xmlns:p14="http://schemas.microsoft.com/office/powerpoint/2010/main" val="392327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DD28-5412-4977-B917-F29A7CE5F7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4116B9-186C-711A-38EE-9A64F2286D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DDF07B-390A-D8C2-33A6-47C5C0D5BEC4}"/>
              </a:ext>
            </a:extLst>
          </p:cNvPr>
          <p:cNvSpPr>
            <a:spLocks noGrp="1"/>
          </p:cNvSpPr>
          <p:nvPr>
            <p:ph type="sldNum" sz="quarter" idx="12"/>
          </p:nvPr>
        </p:nvSpPr>
        <p:spPr/>
        <p:txBody>
          <a:bodyPr/>
          <a:lstStyle/>
          <a:p>
            <a:fld id="{B4F98C8A-6F2F-445D-A493-300475D44FC8}" type="slidenum">
              <a:rPr lang="en-US" altLang="en-US" smtClean="0"/>
              <a:pPr/>
              <a:t>29</a:t>
            </a:fld>
            <a:endParaRPr lang="en-US" altLang="en-US"/>
          </a:p>
        </p:txBody>
      </p:sp>
      <p:pic>
        <p:nvPicPr>
          <p:cNvPr id="1026" name="Picture 2">
            <a:extLst>
              <a:ext uri="{FF2B5EF4-FFF2-40B4-BE49-F238E27FC236}">
                <a16:creationId xmlns:a16="http://schemas.microsoft.com/office/drawing/2014/main" id="{32CB1D56-E5A1-05A2-B1D5-8DCD9D5E1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0"/>
            <a:ext cx="7918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631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96FD-5210-2E52-92BC-F870B6C34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C27AD-E6A5-B42F-D5E0-771E88479D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357609-834A-D720-B057-DFF802F8D5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5C52DD0-46E4-0C17-2A35-480C62A5705E}"/>
              </a:ext>
            </a:extLst>
          </p:cNvPr>
          <p:cNvSpPr>
            <a:spLocks noGrp="1"/>
          </p:cNvSpPr>
          <p:nvPr>
            <p:ph type="sldNum" sz="quarter" idx="12"/>
          </p:nvPr>
        </p:nvSpPr>
        <p:spPr/>
        <p:txBody>
          <a:bodyPr/>
          <a:lstStyle/>
          <a:p>
            <a:fld id="{B4F98C8A-6F2F-445D-A493-300475D44FC8}" type="slidenum">
              <a:rPr lang="en-US" altLang="en-US" smtClean="0"/>
              <a:pPr/>
              <a:t>3</a:t>
            </a:fld>
            <a:endParaRPr lang="en-US" altLang="en-US"/>
          </a:p>
        </p:txBody>
      </p:sp>
      <p:sp>
        <p:nvSpPr>
          <p:cNvPr id="5" name="Rectangle 4">
            <a:extLst>
              <a:ext uri="{FF2B5EF4-FFF2-40B4-BE49-F238E27FC236}">
                <a16:creationId xmlns:a16="http://schemas.microsoft.com/office/drawing/2014/main" id="{271CFE7E-D41A-2C38-52B8-E3B101D100DC}"/>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latin typeface="Arial" panose="020B0604020202020204" pitchFamily="34" charset="0"/>
                <a:cs typeface="Arial" panose="020B0604020202020204" pitchFamily="34" charset="0"/>
              </a:rPr>
              <a:t>Logistics</a:t>
            </a:r>
            <a:endParaRPr lang="en-US" sz="4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A0DEEC6-056E-BB8D-47E5-6707A7A68C86}"/>
              </a:ext>
            </a:extLst>
          </p:cNvPr>
          <p:cNvSpPr txBox="1"/>
          <p:nvPr/>
        </p:nvSpPr>
        <p:spPr>
          <a:xfrm>
            <a:off x="670560" y="1386502"/>
            <a:ext cx="8695009" cy="4409669"/>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400" dirty="0"/>
              <a:t>Library workshop this Wednesday</a:t>
            </a:r>
          </a:p>
          <a:p>
            <a:pPr marL="742950" lvl="1" indent="-285750">
              <a:lnSpc>
                <a:spcPct val="200000"/>
              </a:lnSpc>
              <a:buFont typeface="Arial" panose="020B0604020202020204" pitchFamily="34" charset="0"/>
              <a:buChar char="•"/>
            </a:pPr>
            <a:r>
              <a:rPr lang="en-US" altLang="zh-CN" sz="2400" dirty="0">
                <a:solidFill>
                  <a:srgbClr val="7030A0"/>
                </a:solidFill>
              </a:rPr>
              <a:t>Attendance &amp; tardiness</a:t>
            </a:r>
            <a:r>
              <a:rPr lang="en-US" altLang="zh-CN" sz="2400" dirty="0"/>
              <a:t> tracking begins this Wednesday</a:t>
            </a:r>
          </a:p>
          <a:p>
            <a:pPr marL="285750" indent="-285750">
              <a:lnSpc>
                <a:spcPct val="200000"/>
              </a:lnSpc>
              <a:buFont typeface="Arial" panose="020B0604020202020204" pitchFamily="34" charset="0"/>
              <a:buChar char="•"/>
            </a:pPr>
            <a:r>
              <a:rPr lang="en-US" sz="2400" dirty="0"/>
              <a:t>No class on next Monday, Feb 2</a:t>
            </a:r>
          </a:p>
          <a:p>
            <a:pPr marL="285750" indent="-285750">
              <a:lnSpc>
                <a:spcPct val="200000"/>
              </a:lnSpc>
              <a:buFont typeface="Arial" panose="020B0604020202020204" pitchFamily="34" charset="0"/>
              <a:buChar char="•"/>
            </a:pPr>
            <a:r>
              <a:rPr lang="en-US" sz="2400" dirty="0"/>
              <a:t>Field trip to NDB HQ on Friday, Feb 6</a:t>
            </a:r>
          </a:p>
          <a:p>
            <a:pPr marL="742950" lvl="1" indent="-285750">
              <a:lnSpc>
                <a:spcPct val="200000"/>
              </a:lnSpc>
              <a:buFont typeface="Arial" panose="020B0604020202020204" pitchFamily="34" charset="0"/>
              <a:buChar char="•"/>
            </a:pPr>
            <a:r>
              <a:rPr lang="en-US" sz="2400" dirty="0"/>
              <a:t>Required readings are now posted on the online syllabus</a:t>
            </a:r>
          </a:p>
          <a:p>
            <a:pPr marL="285750" indent="-285750">
              <a:lnSpc>
                <a:spcPct val="200000"/>
              </a:lnSpc>
              <a:buFont typeface="Arial" panose="020B0604020202020204" pitchFamily="34" charset="0"/>
              <a:buChar char="•"/>
            </a:pPr>
            <a:r>
              <a:rPr lang="en-US" altLang="zh-CN" sz="2400" dirty="0"/>
              <a:t>No Office Hour this Wednesday (email me)</a:t>
            </a:r>
            <a:endParaRPr lang="en-US" sz="2400" dirty="0"/>
          </a:p>
        </p:txBody>
      </p:sp>
    </p:spTree>
    <p:extLst>
      <p:ext uri="{BB962C8B-B14F-4D97-AF65-F5344CB8AC3E}">
        <p14:creationId xmlns:p14="http://schemas.microsoft.com/office/powerpoint/2010/main" val="264534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F151-46DE-F6D3-EAA9-E89034870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8116B-932D-E295-AACE-3C77E34EA5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99BF9B-D55F-0339-2C55-C3095545B0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98E59C-3C68-6ABF-F877-6669104894FD}"/>
              </a:ext>
            </a:extLst>
          </p:cNvPr>
          <p:cNvSpPr>
            <a:spLocks noGrp="1"/>
          </p:cNvSpPr>
          <p:nvPr>
            <p:ph type="sldNum" sz="quarter" idx="12"/>
          </p:nvPr>
        </p:nvSpPr>
        <p:spPr/>
        <p:txBody>
          <a:bodyPr/>
          <a:lstStyle/>
          <a:p>
            <a:fld id="{B4F98C8A-6F2F-445D-A493-300475D44FC8}" type="slidenum">
              <a:rPr lang="en-US" altLang="en-US" smtClean="0"/>
              <a:pPr/>
              <a:t>30</a:t>
            </a:fld>
            <a:endParaRPr lang="en-US" altLang="en-US"/>
          </a:p>
        </p:txBody>
      </p:sp>
      <p:sp>
        <p:nvSpPr>
          <p:cNvPr id="5" name="Rectangle 4">
            <a:extLst>
              <a:ext uri="{FF2B5EF4-FFF2-40B4-BE49-F238E27FC236}">
                <a16:creationId xmlns:a16="http://schemas.microsoft.com/office/drawing/2014/main" id="{F6092A18-6F73-E134-11EF-1E694961B7BB}"/>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WTO Appellate Body Crisis</a:t>
            </a:r>
          </a:p>
        </p:txBody>
      </p:sp>
      <p:sp>
        <p:nvSpPr>
          <p:cNvPr id="10" name="Rectangle 3">
            <a:extLst>
              <a:ext uri="{FF2B5EF4-FFF2-40B4-BE49-F238E27FC236}">
                <a16:creationId xmlns:a16="http://schemas.microsoft.com/office/drawing/2014/main" id="{E03E1609-EF33-B11B-5315-20AEF188382D}"/>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200" indent="-457200">
              <a:spcBef>
                <a:spcPts val="2500"/>
              </a:spcBef>
              <a:buFont typeface="Arial" panose="020B0604020202020204" pitchFamily="34" charset="0"/>
              <a:buChar char="•"/>
            </a:pPr>
            <a:r>
              <a:rPr lang="en-US" altLang="en-US" sz="2800" dirty="0"/>
              <a:t>The United States has blocked appointments to the </a:t>
            </a:r>
            <a:r>
              <a:rPr lang="en-US" altLang="en-US" sz="2800" dirty="0">
                <a:hlinkClick r:id="rId3"/>
              </a:rPr>
              <a:t>seven-judge</a:t>
            </a:r>
            <a:r>
              <a:rPr lang="en-US" altLang="en-US" sz="2800" dirty="0"/>
              <a:t> Appellate Body </a:t>
            </a:r>
          </a:p>
          <a:p>
            <a:pPr marL="457200" indent="-457200">
              <a:spcBef>
                <a:spcPts val="2500"/>
              </a:spcBef>
              <a:buFont typeface="Arial" panose="020B0604020202020204" pitchFamily="34" charset="0"/>
              <a:buChar char="•"/>
            </a:pPr>
            <a:r>
              <a:rPr lang="en-US" altLang="en-US" sz="2800" dirty="0"/>
              <a:t>US concerns: WTO exceeding its mandate</a:t>
            </a:r>
          </a:p>
          <a:p>
            <a:pPr marL="457200" indent="-457200">
              <a:spcBef>
                <a:spcPts val="2500"/>
              </a:spcBef>
              <a:buFont typeface="Arial" panose="020B0604020202020204" pitchFamily="34" charset="0"/>
              <a:buChar char="•"/>
            </a:pPr>
            <a:r>
              <a:rPr lang="en-US" altLang="en-US" sz="2800" dirty="0"/>
              <a:t>Dispute settlement mechanism was forced to shut down in Dec 2019 with only one judge left</a:t>
            </a:r>
          </a:p>
          <a:p>
            <a:pPr marL="457200" indent="-457200">
              <a:spcBef>
                <a:spcPts val="2500"/>
              </a:spcBef>
              <a:buFont typeface="Arial" panose="020B0604020202020204" pitchFamily="34" charset="0"/>
              <a:buChar char="•"/>
            </a:pPr>
            <a:r>
              <a:rPr lang="en-US" altLang="en-US" sz="2800" dirty="0"/>
              <a:t>On Nov 30, 2020, all Appellate Body judges left the office.</a:t>
            </a:r>
          </a:p>
          <a:p>
            <a:pPr marL="457200" indent="-457200">
              <a:spcBef>
                <a:spcPts val="2500"/>
              </a:spcBef>
              <a:buFont typeface="Arial" panose="020B0604020202020204" pitchFamily="34" charset="0"/>
              <a:buChar char="•"/>
            </a:pPr>
            <a:r>
              <a:rPr lang="en-US" altLang="en-US" sz="2800" dirty="0"/>
              <a:t>Proposal to start the process of selecting new judges blocked 73 times and counting!</a:t>
            </a:r>
          </a:p>
        </p:txBody>
      </p:sp>
    </p:spTree>
    <p:extLst>
      <p:ext uri="{BB962C8B-B14F-4D97-AF65-F5344CB8AC3E}">
        <p14:creationId xmlns:p14="http://schemas.microsoft.com/office/powerpoint/2010/main" val="37072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4ABC-2A75-3F4C-038A-1083B4440C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2C91BA-0B85-341C-245D-4DC47D9DE2A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5E7D3C-F5D7-1836-94C1-1865A46955AF}"/>
              </a:ext>
            </a:extLst>
          </p:cNvPr>
          <p:cNvSpPr>
            <a:spLocks noGrp="1"/>
          </p:cNvSpPr>
          <p:nvPr>
            <p:ph type="sldNum" sz="quarter" idx="12"/>
          </p:nvPr>
        </p:nvSpPr>
        <p:spPr/>
        <p:txBody>
          <a:bodyPr/>
          <a:lstStyle/>
          <a:p>
            <a:fld id="{B4F98C8A-6F2F-445D-A493-300475D44FC8}" type="slidenum">
              <a:rPr lang="en-US" altLang="en-US" smtClean="0"/>
              <a:pPr/>
              <a:t>31</a:t>
            </a:fld>
            <a:endParaRPr lang="en-US" altLang="en-US"/>
          </a:p>
        </p:txBody>
      </p:sp>
      <p:pic>
        <p:nvPicPr>
          <p:cNvPr id="6" name="Picture 5">
            <a:extLst>
              <a:ext uri="{FF2B5EF4-FFF2-40B4-BE49-F238E27FC236}">
                <a16:creationId xmlns:a16="http://schemas.microsoft.com/office/drawing/2014/main" id="{531BE1C9-407B-CB47-9E24-17A4EA630153}"/>
              </a:ext>
            </a:extLst>
          </p:cNvPr>
          <p:cNvPicPr>
            <a:picLocks noChangeAspect="1"/>
          </p:cNvPicPr>
          <p:nvPr/>
        </p:nvPicPr>
        <p:blipFill>
          <a:blip r:embed="rId3"/>
          <a:stretch>
            <a:fillRect/>
          </a:stretch>
        </p:blipFill>
        <p:spPr>
          <a:xfrm>
            <a:off x="1342930" y="0"/>
            <a:ext cx="9506139" cy="6858000"/>
          </a:xfrm>
          <a:prstGeom prst="rect">
            <a:avLst/>
          </a:prstGeom>
        </p:spPr>
      </p:pic>
    </p:spTree>
    <p:extLst>
      <p:ext uri="{BB962C8B-B14F-4D97-AF65-F5344CB8AC3E}">
        <p14:creationId xmlns:p14="http://schemas.microsoft.com/office/powerpoint/2010/main" val="39580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6F2C9-7BC3-0852-A02F-0A785EEE3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A2FAA-3009-495E-EC3A-E86C94B748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6F203D-F580-C61A-9266-1AE3512767D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B5984DC-E3A5-688E-9293-31A58DADB9D3}"/>
              </a:ext>
            </a:extLst>
          </p:cNvPr>
          <p:cNvSpPr>
            <a:spLocks noGrp="1"/>
          </p:cNvSpPr>
          <p:nvPr>
            <p:ph type="sldNum" sz="quarter" idx="12"/>
          </p:nvPr>
        </p:nvSpPr>
        <p:spPr/>
        <p:txBody>
          <a:bodyPr/>
          <a:lstStyle/>
          <a:p>
            <a:fld id="{B4F98C8A-6F2F-445D-A493-300475D44FC8}" type="slidenum">
              <a:rPr lang="en-US" altLang="en-US" smtClean="0"/>
              <a:pPr/>
              <a:t>32</a:t>
            </a:fld>
            <a:endParaRPr lang="en-US" altLang="en-US"/>
          </a:p>
        </p:txBody>
      </p:sp>
      <p:sp>
        <p:nvSpPr>
          <p:cNvPr id="5" name="Rectangle 4">
            <a:extLst>
              <a:ext uri="{FF2B5EF4-FFF2-40B4-BE49-F238E27FC236}">
                <a16:creationId xmlns:a16="http://schemas.microsoft.com/office/drawing/2014/main" id="{B2ED7D77-3CA6-8206-C6BA-4E41407EBD57}"/>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“Appeal into the void”</a:t>
            </a:r>
          </a:p>
        </p:txBody>
      </p:sp>
      <p:sp>
        <p:nvSpPr>
          <p:cNvPr id="10" name="Rectangle 3">
            <a:extLst>
              <a:ext uri="{FF2B5EF4-FFF2-40B4-BE49-F238E27FC236}">
                <a16:creationId xmlns:a16="http://schemas.microsoft.com/office/drawing/2014/main" id="{9FD6699C-4292-68D7-0E39-214AA2D5EF0F}"/>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lnSpc>
                <a:spcPct val="150000"/>
              </a:lnSpc>
            </a:pPr>
            <a:r>
              <a:rPr lang="en-US" sz="2400" dirty="0"/>
              <a:t>As a result of the US hold on Appellate Body appointment and reappointment procedures and the expiry of the terms of the Appellate Body members, the Appellate Body is, since December 2019, no longer able to review new or pending appeals. </a:t>
            </a:r>
            <a:r>
              <a:rPr lang="en-US" sz="2400" dirty="0">
                <a:solidFill>
                  <a:srgbClr val="7030A0"/>
                </a:solidFill>
              </a:rPr>
              <a:t>To date, more than 20 panel rulings have been appealed “into the void”, meaning that a resolution of these dispute proceedings is not possible until new Appellate Body members are appointed. All future panel rulings also face the risk of being appealed “into the void” unless a solution is found to the impasse.</a:t>
            </a:r>
          </a:p>
        </p:txBody>
      </p:sp>
    </p:spTree>
    <p:extLst>
      <p:ext uri="{BB962C8B-B14F-4D97-AF65-F5344CB8AC3E}">
        <p14:creationId xmlns:p14="http://schemas.microsoft.com/office/powerpoint/2010/main" val="86598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FDAAC84C-BECC-8D4A-3520-880C0038E5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C65EE2-EAA0-C3FD-1943-320F98AE2CB1}"/>
              </a:ext>
            </a:extLst>
          </p:cNvPr>
          <p:cNvSpPr txBox="1"/>
          <p:nvPr/>
        </p:nvSpPr>
        <p:spPr>
          <a:xfrm>
            <a:off x="1" y="1459593"/>
            <a:ext cx="12191999" cy="1358000"/>
          </a:xfrm>
          <a:prstGeom prst="rect">
            <a:avLst/>
          </a:prstGeom>
          <a:noFill/>
        </p:spPr>
        <p:txBody>
          <a:bodyPr wrap="square">
            <a:spAutoFit/>
          </a:bodyPr>
          <a:lstStyle/>
          <a:p>
            <a:pPr algn="ctr">
              <a:lnSpc>
                <a:spcPct val="200000"/>
              </a:lnSpc>
            </a:pPr>
            <a:r>
              <a:rPr lang="en-US" altLang="zh-CN" sz="4800" b="1" dirty="0">
                <a:solidFill>
                  <a:srgbClr val="FFFFFF"/>
                </a:solidFill>
                <a:latin typeface="Constantia" panose="02030602050306030303" pitchFamily="18" charset="0"/>
              </a:rPr>
              <a:t>Regional Trade Agreements</a:t>
            </a:r>
            <a:endParaRPr lang="en-US" sz="4800" b="1" dirty="0"/>
          </a:p>
        </p:txBody>
      </p:sp>
    </p:spTree>
    <p:extLst>
      <p:ext uri="{BB962C8B-B14F-4D97-AF65-F5344CB8AC3E}">
        <p14:creationId xmlns:p14="http://schemas.microsoft.com/office/powerpoint/2010/main" val="4287513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3AC4-D1F3-C81B-7993-F0917C9AB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713B4-3A4D-7F81-8035-870BCA5EBD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C1D664-053E-58EB-7128-5D0751B616F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3BF1515-37FE-E584-9A91-13D0DEFF8DA6}"/>
              </a:ext>
            </a:extLst>
          </p:cNvPr>
          <p:cNvSpPr>
            <a:spLocks noGrp="1"/>
          </p:cNvSpPr>
          <p:nvPr>
            <p:ph type="sldNum" sz="quarter" idx="12"/>
          </p:nvPr>
        </p:nvSpPr>
        <p:spPr/>
        <p:txBody>
          <a:bodyPr/>
          <a:lstStyle/>
          <a:p>
            <a:fld id="{B4F98C8A-6F2F-445D-A493-300475D44FC8}" type="slidenum">
              <a:rPr lang="en-US" altLang="en-US" smtClean="0"/>
              <a:pPr/>
              <a:t>34</a:t>
            </a:fld>
            <a:endParaRPr lang="en-US" altLang="en-US"/>
          </a:p>
        </p:txBody>
      </p:sp>
      <p:sp>
        <p:nvSpPr>
          <p:cNvPr id="5" name="Rectangle 4">
            <a:extLst>
              <a:ext uri="{FF2B5EF4-FFF2-40B4-BE49-F238E27FC236}">
                <a16:creationId xmlns:a16="http://schemas.microsoft.com/office/drawing/2014/main" id="{4878D51F-73AD-38C3-5E74-21D42BE30EAC}"/>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RTAs</a:t>
            </a:r>
          </a:p>
        </p:txBody>
      </p:sp>
      <p:sp>
        <p:nvSpPr>
          <p:cNvPr id="10" name="Rectangle 3">
            <a:extLst>
              <a:ext uri="{FF2B5EF4-FFF2-40B4-BE49-F238E27FC236}">
                <a16:creationId xmlns:a16="http://schemas.microsoft.com/office/drawing/2014/main" id="{F741E73E-F77F-13A9-C3C6-9741262E6831}"/>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80000"/>
              </a:lnSpc>
              <a:buFont typeface="Arial" panose="020B0604020202020204" pitchFamily="34" charset="0"/>
              <a:buChar char="•"/>
            </a:pPr>
            <a:r>
              <a:rPr lang="en-US" altLang="en-US" sz="2000" b="1" dirty="0">
                <a:solidFill>
                  <a:srgbClr val="7030A0"/>
                </a:solidFill>
              </a:rPr>
              <a:t>Free Trade Area </a:t>
            </a:r>
            <a:r>
              <a:rPr lang="en-US" altLang="en-US" sz="2000" dirty="0"/>
              <a:t>(e.g., NAFTA</a:t>
            </a:r>
            <a:r>
              <a:rPr lang="en-US" altLang="en-US" sz="2000" dirty="0">
                <a:sym typeface="Wingdings" panose="05000000000000000000" pitchFamily="2" charset="2"/>
              </a:rPr>
              <a:t> USMCA</a:t>
            </a:r>
            <a:r>
              <a:rPr lang="en-US" altLang="en-US" sz="2000" dirty="0"/>
              <a:t>)</a:t>
            </a:r>
          </a:p>
          <a:p>
            <a:pPr marL="800100" lvl="1" indent="-342900">
              <a:lnSpc>
                <a:spcPct val="80000"/>
              </a:lnSpc>
              <a:spcBef>
                <a:spcPct val="40000"/>
              </a:spcBef>
              <a:buFont typeface="Arial" panose="020B0604020202020204" pitchFamily="34" charset="0"/>
              <a:buChar char="•"/>
            </a:pPr>
            <a:r>
              <a:rPr lang="en-US" altLang="en-US" sz="2000" dirty="0"/>
              <a:t>Eliminate tariffs amongst members</a:t>
            </a:r>
          </a:p>
          <a:p>
            <a:pPr marL="800100" lvl="1" indent="-342900">
              <a:lnSpc>
                <a:spcPct val="80000"/>
              </a:lnSpc>
              <a:spcBef>
                <a:spcPct val="40000"/>
              </a:spcBef>
              <a:buFont typeface="Arial" panose="020B0604020202020204" pitchFamily="34" charset="0"/>
              <a:buChar char="•"/>
            </a:pPr>
            <a:r>
              <a:rPr lang="en-US" altLang="en-US" sz="2000" dirty="0"/>
              <a:t>Members maintain independent trade policies with non-members</a:t>
            </a:r>
          </a:p>
          <a:p>
            <a:pPr marL="342900" indent="-342900">
              <a:lnSpc>
                <a:spcPct val="80000"/>
              </a:lnSpc>
              <a:spcBef>
                <a:spcPct val="60000"/>
              </a:spcBef>
              <a:buFont typeface="Arial" panose="020B0604020202020204" pitchFamily="34" charset="0"/>
              <a:buChar char="•"/>
            </a:pPr>
            <a:r>
              <a:rPr lang="en-US" altLang="en-US" sz="2000" b="1" dirty="0">
                <a:solidFill>
                  <a:srgbClr val="7030A0"/>
                </a:solidFill>
              </a:rPr>
              <a:t>Customs union </a:t>
            </a:r>
            <a:r>
              <a:rPr lang="en-US" altLang="en-US" sz="2000" dirty="0"/>
              <a:t>(e.g., EU)</a:t>
            </a:r>
          </a:p>
          <a:p>
            <a:pPr marL="800100" lvl="1" indent="-342900">
              <a:lnSpc>
                <a:spcPct val="80000"/>
              </a:lnSpc>
              <a:spcBef>
                <a:spcPct val="40000"/>
              </a:spcBef>
              <a:buFont typeface="Arial" panose="020B0604020202020204" pitchFamily="34" charset="0"/>
              <a:buChar char="•"/>
            </a:pPr>
            <a:r>
              <a:rPr lang="en-US" altLang="en-US" sz="2000" dirty="0"/>
              <a:t>Eliminate tariffs amongst members</a:t>
            </a:r>
          </a:p>
          <a:p>
            <a:pPr marL="800100" lvl="1" indent="-342900">
              <a:lnSpc>
                <a:spcPct val="80000"/>
              </a:lnSpc>
              <a:spcBef>
                <a:spcPct val="40000"/>
              </a:spcBef>
              <a:buFont typeface="Arial" panose="020B0604020202020204" pitchFamily="34" charset="0"/>
              <a:buChar char="•"/>
            </a:pPr>
            <a:r>
              <a:rPr lang="en-US" altLang="en-US" sz="2000" dirty="0"/>
              <a:t>Common tariff policy with non-members</a:t>
            </a:r>
          </a:p>
          <a:p>
            <a:pPr marL="342900" indent="-342900">
              <a:lnSpc>
                <a:spcPct val="80000"/>
              </a:lnSpc>
              <a:spcBef>
                <a:spcPct val="60000"/>
              </a:spcBef>
              <a:buFont typeface="Arial" panose="020B0604020202020204" pitchFamily="34" charset="0"/>
              <a:buChar char="•"/>
            </a:pPr>
            <a:r>
              <a:rPr lang="en-US" altLang="en-US" sz="2000" dirty="0"/>
              <a:t>Discriminatory?</a:t>
            </a:r>
          </a:p>
          <a:p>
            <a:pPr marL="800100" lvl="1" indent="-342900">
              <a:lnSpc>
                <a:spcPct val="80000"/>
              </a:lnSpc>
              <a:spcBef>
                <a:spcPct val="40000"/>
              </a:spcBef>
              <a:buFont typeface="Arial" panose="020B0604020202020204" pitchFamily="34" charset="0"/>
              <a:buChar char="•"/>
            </a:pPr>
            <a:r>
              <a:rPr lang="en-US" altLang="en-US" sz="2000" dirty="0"/>
              <a:t>Allowed under GATT Article XXIV – as long as tariffs are no higher than the level applied by the countries prior to the arrangement</a:t>
            </a:r>
          </a:p>
          <a:p>
            <a:pPr marL="342900" indent="-342900">
              <a:lnSpc>
                <a:spcPct val="80000"/>
              </a:lnSpc>
              <a:spcBef>
                <a:spcPct val="60000"/>
              </a:spcBef>
              <a:buFont typeface="Arial" panose="020B0604020202020204" pitchFamily="34" charset="0"/>
              <a:buChar char="•"/>
            </a:pPr>
            <a:r>
              <a:rPr lang="en-US" altLang="en-US" sz="2000" dirty="0"/>
              <a:t>Currently 373 RTAs in operation </a:t>
            </a:r>
            <a:r>
              <a:rPr lang="en-US" altLang="en-US" sz="600" dirty="0">
                <a:hlinkClick r:id="rId3"/>
              </a:rPr>
              <a:t>https://www.wto.org/english/tratop_e/region_e/region_e.htm</a:t>
            </a:r>
            <a:endParaRPr lang="en-US" altLang="en-US" sz="600" dirty="0"/>
          </a:p>
          <a:p>
            <a:pPr marL="628650" lvl="1" indent="-171450">
              <a:lnSpc>
                <a:spcPct val="80000"/>
              </a:lnSpc>
              <a:spcBef>
                <a:spcPct val="60000"/>
              </a:spcBef>
              <a:buFont typeface="Arial" panose="020B0604020202020204" pitchFamily="34" charset="0"/>
              <a:buChar char="•"/>
            </a:pPr>
            <a:r>
              <a:rPr lang="en-US" altLang="en-US" sz="1000" dirty="0"/>
              <a:t>2020: 303 RTAs; 2022: 354; 2023: 355</a:t>
            </a:r>
          </a:p>
          <a:p>
            <a:pPr marL="342900" indent="-342900">
              <a:lnSpc>
                <a:spcPct val="80000"/>
              </a:lnSpc>
              <a:spcBef>
                <a:spcPct val="60000"/>
              </a:spcBef>
              <a:buFont typeface="Arial" panose="020B0604020202020204" pitchFamily="34" charset="0"/>
              <a:buChar char="•"/>
            </a:pPr>
            <a:r>
              <a:rPr lang="en-US" altLang="en-US" sz="2000" dirty="0"/>
              <a:t>Most are bilateral (e.g., KORUS)</a:t>
            </a:r>
          </a:p>
          <a:p>
            <a:pPr marL="342900" indent="-342900">
              <a:lnSpc>
                <a:spcPct val="80000"/>
              </a:lnSpc>
              <a:spcBef>
                <a:spcPct val="60000"/>
              </a:spcBef>
              <a:buFont typeface="Arial" panose="020B0604020202020204" pitchFamily="34" charset="0"/>
              <a:buChar char="•"/>
            </a:pPr>
            <a:r>
              <a:rPr lang="en-US" altLang="en-US" sz="2000" dirty="0"/>
              <a:t>Most are free trade agreements</a:t>
            </a:r>
          </a:p>
        </p:txBody>
      </p:sp>
    </p:spTree>
    <p:extLst>
      <p:ext uri="{BB962C8B-B14F-4D97-AF65-F5344CB8AC3E}">
        <p14:creationId xmlns:p14="http://schemas.microsoft.com/office/powerpoint/2010/main" val="191280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C0D2-345F-3BEE-CF8C-F2B035454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BED3E-3A21-163D-C052-6B7EABB9EB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AFCD4-9BD6-A7C6-C341-F1D379FE4E4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9ED7DCF-E920-6A2A-C619-36E8EDD7DB78}"/>
              </a:ext>
            </a:extLst>
          </p:cNvPr>
          <p:cNvSpPr>
            <a:spLocks noGrp="1"/>
          </p:cNvSpPr>
          <p:nvPr>
            <p:ph type="sldNum" sz="quarter" idx="12"/>
          </p:nvPr>
        </p:nvSpPr>
        <p:spPr/>
        <p:txBody>
          <a:bodyPr/>
          <a:lstStyle/>
          <a:p>
            <a:fld id="{B4F98C8A-6F2F-445D-A493-300475D44FC8}" type="slidenum">
              <a:rPr lang="en-US" altLang="en-US" smtClean="0"/>
              <a:pPr/>
              <a:t>35</a:t>
            </a:fld>
            <a:endParaRPr lang="en-US" altLang="en-US"/>
          </a:p>
        </p:txBody>
      </p:sp>
      <p:sp>
        <p:nvSpPr>
          <p:cNvPr id="5" name="Rectangle 4">
            <a:extLst>
              <a:ext uri="{FF2B5EF4-FFF2-40B4-BE49-F238E27FC236}">
                <a16:creationId xmlns:a16="http://schemas.microsoft.com/office/drawing/2014/main" id="{28274F7B-1F19-D161-1AC1-EFCF3BC10BB0}"/>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Customs Unions</a:t>
            </a:r>
          </a:p>
        </p:txBody>
      </p:sp>
      <p:sp>
        <p:nvSpPr>
          <p:cNvPr id="10" name="Rectangle 3">
            <a:extLst>
              <a:ext uri="{FF2B5EF4-FFF2-40B4-BE49-F238E27FC236}">
                <a16:creationId xmlns:a16="http://schemas.microsoft.com/office/drawing/2014/main" id="{9B435BE4-0202-8503-EE6F-2CC2BD5DBAC7}"/>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80000"/>
              </a:lnSpc>
              <a:spcBef>
                <a:spcPct val="50000"/>
              </a:spcBef>
              <a:buFont typeface="Arial" panose="020B0604020202020204" pitchFamily="34" charset="0"/>
              <a:buChar char="•"/>
            </a:pPr>
            <a:r>
              <a:rPr lang="en-US" altLang="en-US" sz="2000" dirty="0"/>
              <a:t>Central American Common Market (CACM)</a:t>
            </a:r>
          </a:p>
          <a:p>
            <a:pPr marL="342900" indent="-342900">
              <a:lnSpc>
                <a:spcPct val="80000"/>
              </a:lnSpc>
              <a:spcBef>
                <a:spcPct val="50000"/>
              </a:spcBef>
              <a:buFont typeface="Arial" panose="020B0604020202020204" pitchFamily="34" charset="0"/>
              <a:buChar char="•"/>
            </a:pPr>
            <a:r>
              <a:rPr lang="en-US" altLang="en-US" sz="2000" dirty="0"/>
              <a:t>Andean Community (CAN)</a:t>
            </a:r>
          </a:p>
          <a:p>
            <a:pPr marL="342900" indent="-342900">
              <a:lnSpc>
                <a:spcPct val="80000"/>
              </a:lnSpc>
              <a:spcBef>
                <a:spcPct val="50000"/>
              </a:spcBef>
              <a:buFont typeface="Arial" panose="020B0604020202020204" pitchFamily="34" charset="0"/>
              <a:buChar char="•"/>
            </a:pPr>
            <a:r>
              <a:rPr lang="en-US" altLang="en-US" sz="2000" dirty="0"/>
              <a:t>Caribbean Community (CARICOM)</a:t>
            </a:r>
          </a:p>
          <a:p>
            <a:pPr marL="342900" indent="-342900">
              <a:lnSpc>
                <a:spcPct val="80000"/>
              </a:lnSpc>
              <a:spcBef>
                <a:spcPct val="50000"/>
              </a:spcBef>
              <a:buFont typeface="Arial" panose="020B0604020202020204" pitchFamily="34" charset="0"/>
              <a:buChar char="•"/>
            </a:pPr>
            <a:r>
              <a:rPr lang="en-US" altLang="en-US" sz="2000" dirty="0"/>
              <a:t>Economic and Monetary Community of Central Africa (CEMAC)</a:t>
            </a:r>
          </a:p>
          <a:p>
            <a:pPr marL="342900" indent="-342900">
              <a:lnSpc>
                <a:spcPct val="80000"/>
              </a:lnSpc>
              <a:spcBef>
                <a:spcPct val="50000"/>
              </a:spcBef>
              <a:buFont typeface="Arial" panose="020B0604020202020204" pitchFamily="34" charset="0"/>
              <a:buChar char="•"/>
            </a:pPr>
            <a:r>
              <a:rPr lang="en-US" altLang="en-US" sz="2000" dirty="0"/>
              <a:t>East African Community (EAC)</a:t>
            </a:r>
          </a:p>
          <a:p>
            <a:pPr marL="342900" indent="-342900">
              <a:lnSpc>
                <a:spcPct val="80000"/>
              </a:lnSpc>
              <a:spcBef>
                <a:spcPct val="50000"/>
              </a:spcBef>
              <a:buFont typeface="Arial" panose="020B0604020202020204" pitchFamily="34" charset="0"/>
              <a:buChar char="•"/>
            </a:pPr>
            <a:r>
              <a:rPr lang="en-US" altLang="en-US" sz="2000" dirty="0"/>
              <a:t>Eurasian Economic Community (EAEC)</a:t>
            </a:r>
          </a:p>
          <a:p>
            <a:pPr marL="342900" indent="-342900">
              <a:lnSpc>
                <a:spcPct val="80000"/>
              </a:lnSpc>
              <a:spcBef>
                <a:spcPct val="50000"/>
              </a:spcBef>
              <a:buFont typeface="Arial" panose="020B0604020202020204" pitchFamily="34" charset="0"/>
              <a:buChar char="•"/>
            </a:pPr>
            <a:r>
              <a:rPr lang="en-US" altLang="en-US" sz="2000" dirty="0"/>
              <a:t>European Economic Area (EEA)</a:t>
            </a:r>
            <a:r>
              <a:rPr lang="en-US" altLang="en-US" sz="2000" i="1" dirty="0"/>
              <a:t> (plus EC – Andorra, EC – Turkey)</a:t>
            </a:r>
          </a:p>
          <a:p>
            <a:pPr marL="342900" indent="-342900">
              <a:lnSpc>
                <a:spcPct val="80000"/>
              </a:lnSpc>
              <a:spcBef>
                <a:spcPct val="50000"/>
              </a:spcBef>
              <a:buFont typeface="Arial" panose="020B0604020202020204" pitchFamily="34" charset="0"/>
              <a:buChar char="•"/>
            </a:pPr>
            <a:r>
              <a:rPr lang="en-US" altLang="en-US" sz="2000" dirty="0"/>
              <a:t>Gulf Cooperation Council (GCC)</a:t>
            </a:r>
          </a:p>
          <a:p>
            <a:pPr marL="342900" indent="-342900">
              <a:lnSpc>
                <a:spcPct val="80000"/>
              </a:lnSpc>
              <a:spcBef>
                <a:spcPct val="50000"/>
              </a:spcBef>
              <a:buFont typeface="Arial" panose="020B0604020202020204" pitchFamily="34" charset="0"/>
              <a:buChar char="•"/>
            </a:pPr>
            <a:r>
              <a:rPr lang="en-US" altLang="en-US" sz="2000" dirty="0"/>
              <a:t>Southern Common Market (MERCOSUR)</a:t>
            </a:r>
          </a:p>
          <a:p>
            <a:pPr marL="342900" indent="-342900">
              <a:lnSpc>
                <a:spcPct val="80000"/>
              </a:lnSpc>
              <a:spcBef>
                <a:spcPct val="50000"/>
              </a:spcBef>
              <a:buFont typeface="Arial" panose="020B0604020202020204" pitchFamily="34" charset="0"/>
              <a:buChar char="•"/>
            </a:pPr>
            <a:r>
              <a:rPr lang="en-US" altLang="en-US" sz="2000" dirty="0"/>
              <a:t>Southern African Customs Union (SACU)</a:t>
            </a:r>
          </a:p>
          <a:p>
            <a:pPr marL="342900" indent="-342900">
              <a:lnSpc>
                <a:spcPct val="80000"/>
              </a:lnSpc>
              <a:spcBef>
                <a:spcPct val="50000"/>
              </a:spcBef>
              <a:buFont typeface="Arial" panose="020B0604020202020204" pitchFamily="34" charset="0"/>
              <a:buChar char="•"/>
            </a:pPr>
            <a:r>
              <a:rPr lang="en-US" altLang="en-US" sz="2000" dirty="0"/>
              <a:t>West African Economic and Monetary Union (WAEMU)</a:t>
            </a:r>
          </a:p>
        </p:txBody>
      </p:sp>
    </p:spTree>
    <p:extLst>
      <p:ext uri="{BB962C8B-B14F-4D97-AF65-F5344CB8AC3E}">
        <p14:creationId xmlns:p14="http://schemas.microsoft.com/office/powerpoint/2010/main" val="211155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C824-627A-97B6-84DA-09AF79478C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0E995E-DD0C-F0E6-DE85-347315AEB3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F31D0D0-A631-EB74-302D-B5165B68D273}"/>
              </a:ext>
            </a:extLst>
          </p:cNvPr>
          <p:cNvSpPr>
            <a:spLocks noGrp="1"/>
          </p:cNvSpPr>
          <p:nvPr>
            <p:ph type="sldNum" sz="quarter" idx="12"/>
          </p:nvPr>
        </p:nvSpPr>
        <p:spPr/>
        <p:txBody>
          <a:bodyPr/>
          <a:lstStyle/>
          <a:p>
            <a:fld id="{B4F98C8A-6F2F-445D-A493-300475D44FC8}" type="slidenum">
              <a:rPr lang="en-US" altLang="en-US" smtClean="0"/>
              <a:pPr/>
              <a:t>36</a:t>
            </a:fld>
            <a:endParaRPr lang="en-US" altLang="en-US"/>
          </a:p>
        </p:txBody>
      </p:sp>
      <p:pic>
        <p:nvPicPr>
          <p:cNvPr id="6" name="Picture 2">
            <a:extLst>
              <a:ext uri="{FF2B5EF4-FFF2-40B4-BE49-F238E27FC236}">
                <a16:creationId xmlns:a16="http://schemas.microsoft.com/office/drawing/2014/main" id="{565266AE-FE89-A551-9B34-E0EA5178D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19200"/>
            <a:ext cx="12192001" cy="534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a:extLst>
              <a:ext uri="{FF2B5EF4-FFF2-40B4-BE49-F238E27FC236}">
                <a16:creationId xmlns:a16="http://schemas.microsoft.com/office/drawing/2014/main" id="{A51C2AEC-CF56-5591-A950-1FAB9087BF54}"/>
              </a:ext>
            </a:extLst>
          </p:cNvPr>
          <p:cNvSpPr/>
          <p:nvPr/>
        </p:nvSpPr>
        <p:spPr>
          <a:xfrm>
            <a:off x="457200" y="1627188"/>
            <a:ext cx="3149600" cy="2074334"/>
          </a:xfrm>
          <a:prstGeom prst="ellipse">
            <a:avLst/>
          </a:prstGeom>
          <a:noFill/>
          <a:ln w="101600">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TextBox 7">
            <a:extLst>
              <a:ext uri="{FF2B5EF4-FFF2-40B4-BE49-F238E27FC236}">
                <a16:creationId xmlns:a16="http://schemas.microsoft.com/office/drawing/2014/main" id="{141E5B62-5CFE-C003-8D08-766DD7E21B11}"/>
              </a:ext>
            </a:extLst>
          </p:cNvPr>
          <p:cNvSpPr txBox="1">
            <a:spLocks noChangeArrowheads="1"/>
          </p:cNvSpPr>
          <p:nvPr/>
        </p:nvSpPr>
        <p:spPr bwMode="auto">
          <a:xfrm>
            <a:off x="1193800" y="1685397"/>
            <a:ext cx="1676400" cy="20161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2500" dirty="0">
                <a:solidFill>
                  <a:srgbClr val="7030A0"/>
                </a:solidFill>
              </a:rPr>
              <a:t>?</a:t>
            </a:r>
          </a:p>
        </p:txBody>
      </p:sp>
    </p:spTree>
    <p:extLst>
      <p:ext uri="{BB962C8B-B14F-4D97-AF65-F5344CB8AC3E}">
        <p14:creationId xmlns:p14="http://schemas.microsoft.com/office/powerpoint/2010/main" val="85921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nodeType="clickEffect">
                                  <p:stCondLst>
                                    <p:cond delay="0"/>
                                  </p:stCondLst>
                                  <p:childTnLst>
                                    <p:animRot by="120000">
                                      <p:cBhvr>
                                        <p:cTn id="19" dur="100" fill="hold">
                                          <p:stCondLst>
                                            <p:cond delay="0"/>
                                          </p:stCondLst>
                                        </p:cTn>
                                        <p:tgtEl>
                                          <p:spTgt spid="8"/>
                                        </p:tgtEl>
                                        <p:attrNameLst>
                                          <p:attrName>r</p:attrName>
                                        </p:attrNameLst>
                                      </p:cBhvr>
                                    </p:animRot>
                                    <p:animRot by="-240000">
                                      <p:cBhvr>
                                        <p:cTn id="20" dur="200" fill="hold">
                                          <p:stCondLst>
                                            <p:cond delay="200"/>
                                          </p:stCondLst>
                                        </p:cTn>
                                        <p:tgtEl>
                                          <p:spTgt spid="8"/>
                                        </p:tgtEl>
                                        <p:attrNameLst>
                                          <p:attrName>r</p:attrName>
                                        </p:attrNameLst>
                                      </p:cBhvr>
                                    </p:animRot>
                                    <p:animRot by="240000">
                                      <p:cBhvr>
                                        <p:cTn id="21" dur="200" fill="hold">
                                          <p:stCondLst>
                                            <p:cond delay="400"/>
                                          </p:stCondLst>
                                        </p:cTn>
                                        <p:tgtEl>
                                          <p:spTgt spid="8"/>
                                        </p:tgtEl>
                                        <p:attrNameLst>
                                          <p:attrName>r</p:attrName>
                                        </p:attrNameLst>
                                      </p:cBhvr>
                                    </p:animRot>
                                    <p:animRot by="-240000">
                                      <p:cBhvr>
                                        <p:cTn id="22" dur="200" fill="hold">
                                          <p:stCondLst>
                                            <p:cond delay="600"/>
                                          </p:stCondLst>
                                        </p:cTn>
                                        <p:tgtEl>
                                          <p:spTgt spid="8"/>
                                        </p:tgtEl>
                                        <p:attrNameLst>
                                          <p:attrName>r</p:attrName>
                                        </p:attrNameLst>
                                      </p:cBhvr>
                                    </p:animRot>
                                    <p:animRot by="120000">
                                      <p:cBhvr>
                                        <p:cTn id="23"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6B1215-2532-4113-7857-5901E64D0A36}"/>
              </a:ext>
            </a:extLst>
          </p:cNvPr>
          <p:cNvSpPr txBox="1"/>
          <p:nvPr/>
        </p:nvSpPr>
        <p:spPr>
          <a:xfrm>
            <a:off x="0" y="628783"/>
            <a:ext cx="12192000" cy="923330"/>
          </a:xfrm>
          <a:prstGeom prst="rect">
            <a:avLst/>
          </a:prstGeom>
          <a:noFill/>
        </p:spPr>
        <p:txBody>
          <a:bodyPr wrap="square" rtlCol="0">
            <a:spAutoFit/>
          </a:bodyPr>
          <a:lstStyle/>
          <a:p>
            <a:pPr algn="ctr"/>
            <a:r>
              <a:rPr lang="en-US" altLang="zh-CN" sz="5400" b="1" dirty="0">
                <a:solidFill>
                  <a:schemeClr val="bg1"/>
                </a:solidFill>
                <a:latin typeface="Century Gothic" panose="020B0502020202020204" pitchFamily="34" charset="0"/>
              </a:rPr>
              <a:t>Thank You!</a:t>
            </a:r>
            <a:endParaRPr lang="en-US" sz="5400" b="1" dirty="0">
              <a:solidFill>
                <a:schemeClr val="bg1"/>
              </a:solidFill>
              <a:latin typeface="Century Gothic" panose="020B0502020202020204" pitchFamily="34" charset="0"/>
            </a:endParaRPr>
          </a:p>
        </p:txBody>
      </p:sp>
      <p:pic>
        <p:nvPicPr>
          <p:cNvPr id="1026" name="Picture 2" descr="thanks mascot Sticker by NYU Shanghai">
            <a:extLst>
              <a:ext uri="{FF2B5EF4-FFF2-40B4-BE49-F238E27FC236}">
                <a16:creationId xmlns:a16="http://schemas.microsoft.com/office/drawing/2014/main" id="{5EEDBC77-B72D-9701-8828-5835ADA30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596" y="1512175"/>
            <a:ext cx="3486807" cy="34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691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C1A50-8D13-9F8C-CBF3-133B1E6DC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50D55B-7E3D-2648-0970-C59D9050C5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70E89D-B8A1-6AAB-FBF6-4DD9259E798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E83FC87-5804-8E86-CABD-D2086BE7740C}"/>
              </a:ext>
            </a:extLst>
          </p:cNvPr>
          <p:cNvSpPr>
            <a:spLocks noGrp="1"/>
          </p:cNvSpPr>
          <p:nvPr>
            <p:ph type="sldNum" sz="quarter" idx="12"/>
          </p:nvPr>
        </p:nvSpPr>
        <p:spPr/>
        <p:txBody>
          <a:bodyPr/>
          <a:lstStyle/>
          <a:p>
            <a:fld id="{B4F98C8A-6F2F-445D-A493-300475D44FC8}" type="slidenum">
              <a:rPr lang="en-US" altLang="en-US" smtClean="0"/>
              <a:pPr/>
              <a:t>38</a:t>
            </a:fld>
            <a:endParaRPr lang="en-US" altLang="en-US"/>
          </a:p>
        </p:txBody>
      </p:sp>
      <p:sp>
        <p:nvSpPr>
          <p:cNvPr id="5" name="Rectangle 4">
            <a:extLst>
              <a:ext uri="{FF2B5EF4-FFF2-40B4-BE49-F238E27FC236}">
                <a16:creationId xmlns:a16="http://schemas.microsoft.com/office/drawing/2014/main" id="{8A5099B3-41F0-6DE8-23E2-BC1894F10E37}"/>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Take-away</a:t>
            </a:r>
          </a:p>
        </p:txBody>
      </p:sp>
      <p:sp>
        <p:nvSpPr>
          <p:cNvPr id="10" name="Rectangle 3">
            <a:extLst>
              <a:ext uri="{FF2B5EF4-FFF2-40B4-BE49-F238E27FC236}">
                <a16:creationId xmlns:a16="http://schemas.microsoft.com/office/drawing/2014/main" id="{3F8E1B01-6B65-812F-E155-4B681EB41F23}"/>
              </a:ext>
            </a:extLst>
          </p:cNvPr>
          <p:cNvSpPr txBox="1">
            <a:spLocks noChangeArrowheads="1"/>
          </p:cNvSpPr>
          <p:nvPr/>
        </p:nvSpPr>
        <p:spPr>
          <a:xfrm>
            <a:off x="364886" y="1337374"/>
            <a:ext cx="11562570"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WTO is a small international organization</a:t>
            </a:r>
          </a:p>
          <a:p>
            <a:pPr marL="342900"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Purposes: Provide a negotiation forum, administer trade agreements, provide a dispute settlement mechanism</a:t>
            </a:r>
          </a:p>
          <a:p>
            <a:pPr marL="342900"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Chief principles: MFN, Nondiscrimination</a:t>
            </a:r>
          </a:p>
          <a:p>
            <a:pPr marL="342900"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Major negotiation issues: tariffs, nontariff barriers, antidumping, intellectual property rights, textiles, agriculture, services</a:t>
            </a:r>
          </a:p>
          <a:p>
            <a:pPr marL="342900"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Regarding disputes - most are settled before full escalation</a:t>
            </a:r>
          </a:p>
          <a:p>
            <a:pPr marL="342900"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So the WTO does not cast many rulings - but it still may have a big effect as a deterrent</a:t>
            </a:r>
          </a:p>
          <a:p>
            <a:pPr marL="800100" lvl="1" indent="-342900">
              <a:lnSpc>
                <a:spcPct val="80000"/>
              </a:lnSpc>
              <a:spcBef>
                <a:spcPct val="60000"/>
              </a:spcBef>
              <a:buFont typeface="Arial" panose="020B0604020202020204" pitchFamily="34" charset="0"/>
              <a:buChar char="•"/>
            </a:pPr>
            <a:r>
              <a:rPr lang="en-US" altLang="en-US" sz="2400" dirty="0">
                <a:ea typeface="ＭＳ Ｐゴシック" panose="020B0600070205080204" pitchFamily="34" charset="-128"/>
              </a:rPr>
              <a:t>But now the Appellate Body is paralyzed. </a:t>
            </a:r>
          </a:p>
        </p:txBody>
      </p:sp>
    </p:spTree>
    <p:extLst>
      <p:ext uri="{BB962C8B-B14F-4D97-AF65-F5344CB8AC3E}">
        <p14:creationId xmlns:p14="http://schemas.microsoft.com/office/powerpoint/2010/main" val="133324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42BB3C3-5397-2BB2-0514-402724D5244D}"/>
              </a:ext>
            </a:extLst>
          </p:cNvPr>
          <p:cNvSpPr>
            <a:spLocks noGrp="1" noChangeArrowheads="1"/>
          </p:cNvSpPr>
          <p:nvPr>
            <p:ph type="title"/>
          </p:nvPr>
        </p:nvSpPr>
        <p:spPr/>
        <p:txBody>
          <a:bodyPr/>
          <a:lstStyle/>
          <a:p>
            <a:r>
              <a:rPr lang="en-US" altLang="en-US" sz="4800">
                <a:solidFill>
                  <a:schemeClr val="bg1"/>
                </a:solidFill>
                <a:ea typeface="ＭＳ Ｐゴシック" panose="020B0600070205080204" pitchFamily="34" charset="-128"/>
              </a:rPr>
              <a:t>Article I: Most Favored Nation (MFN)</a:t>
            </a:r>
            <a:endParaRPr lang="en-US" altLang="en-US">
              <a:solidFill>
                <a:schemeClr val="bg1"/>
              </a:solidFill>
              <a:ea typeface="ＭＳ Ｐゴシック" panose="020B0600070205080204" pitchFamily="34" charset="-128"/>
            </a:endParaRPr>
          </a:p>
        </p:txBody>
      </p:sp>
      <p:sp>
        <p:nvSpPr>
          <p:cNvPr id="13315" name="Rectangle 3">
            <a:extLst>
              <a:ext uri="{FF2B5EF4-FFF2-40B4-BE49-F238E27FC236}">
                <a16:creationId xmlns:a16="http://schemas.microsoft.com/office/drawing/2014/main" id="{CE6B6462-11C6-2DAF-6C62-5A3A7B7A0EBC}"/>
              </a:ext>
            </a:extLst>
          </p:cNvPr>
          <p:cNvSpPr>
            <a:spLocks noChangeArrowheads="1"/>
          </p:cNvSpPr>
          <p:nvPr/>
        </p:nvSpPr>
        <p:spPr bwMode="auto">
          <a:xfrm>
            <a:off x="1524000" y="6583364"/>
            <a:ext cx="34051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200"/>
              <a:t>Source:  World Trade Organization, Legal Texts</a:t>
            </a:r>
          </a:p>
        </p:txBody>
      </p:sp>
      <p:sp>
        <p:nvSpPr>
          <p:cNvPr id="13316" name="Text Box 4">
            <a:extLst>
              <a:ext uri="{FF2B5EF4-FFF2-40B4-BE49-F238E27FC236}">
                <a16:creationId xmlns:a16="http://schemas.microsoft.com/office/drawing/2014/main" id="{FE01BED1-2462-6880-3030-0616E0A48B54}"/>
              </a:ext>
            </a:extLst>
          </p:cNvPr>
          <p:cNvSpPr txBox="1">
            <a:spLocks noChangeArrowheads="1"/>
          </p:cNvSpPr>
          <p:nvPr/>
        </p:nvSpPr>
        <p:spPr bwMode="auto">
          <a:xfrm>
            <a:off x="1824038" y="914401"/>
            <a:ext cx="85598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buFontTx/>
              <a:buNone/>
            </a:pPr>
            <a:r>
              <a:rPr lang="en-US" altLang="en-US" sz="2000" b="1" dirty="0"/>
              <a:t>Article I</a:t>
            </a:r>
          </a:p>
          <a:p>
            <a:pPr algn="ctr" eaLnBrk="1" hangingPunct="1">
              <a:spcBef>
                <a:spcPct val="50000"/>
              </a:spcBef>
              <a:buFontTx/>
              <a:buNone/>
            </a:pPr>
            <a:r>
              <a:rPr lang="en-US" altLang="en-US" sz="2000" b="1" i="1" dirty="0"/>
              <a:t>General Most-</a:t>
            </a:r>
            <a:r>
              <a:rPr lang="en-US" altLang="en-US" sz="2000" b="1" i="1" dirty="0" err="1"/>
              <a:t>Favoured</a:t>
            </a:r>
            <a:r>
              <a:rPr lang="en-US" altLang="en-US" sz="2000" b="1" i="1" dirty="0"/>
              <a:t> Nation Treatment</a:t>
            </a:r>
          </a:p>
          <a:p>
            <a:pPr eaLnBrk="1" hangingPunct="1">
              <a:spcBef>
                <a:spcPct val="50000"/>
              </a:spcBef>
              <a:buFontTx/>
              <a:buNone/>
            </a:pPr>
            <a:r>
              <a:rPr lang="en-GB" altLang="en-US" sz="2000" dirty="0"/>
              <a:t>1.	With respect to customs duties and charges of any kind imposed on or in connection with importation or exportation or imposed on the international transfer of payments for imports or exports, and with respect to the method of levying such duties and charges, and with respect to all rules and formalities in connection with importation and exportation, and with respect to all matters referred to in paragraphs 2 and 4 of Article III,* </a:t>
            </a:r>
            <a:r>
              <a:rPr lang="en-GB" altLang="en-US" sz="2000" b="1" u="sng" dirty="0">
                <a:solidFill>
                  <a:schemeClr val="accent2"/>
                </a:solidFill>
              </a:rPr>
              <a:t>any advantage, favour, privilege or immunity</a:t>
            </a:r>
            <a:r>
              <a:rPr lang="en-GB" altLang="en-US" sz="2000" b="1" dirty="0">
                <a:solidFill>
                  <a:schemeClr val="accent2"/>
                </a:solidFill>
              </a:rPr>
              <a:t> </a:t>
            </a:r>
            <a:r>
              <a:rPr lang="en-GB" altLang="en-US" sz="2000" b="1" u="sng" dirty="0">
                <a:solidFill>
                  <a:schemeClr val="accent2"/>
                </a:solidFill>
              </a:rPr>
              <a:t>granted by any contracting party to any product originating in or destined for any other country shall be accorded immediately and unconditionally to the like product originating in or destined for the territories of all other contracting parties.</a:t>
            </a:r>
            <a:endParaRPr lang="en-US" altLang="en-US" sz="2000" b="1" u="sng" dirty="0">
              <a:solidFill>
                <a:schemeClr val="accent2"/>
              </a:solidFill>
            </a:endParaRPr>
          </a:p>
        </p:txBody>
      </p:sp>
      <p:sp>
        <p:nvSpPr>
          <p:cNvPr id="13317" name="Slide Number Placeholder 1">
            <a:extLst>
              <a:ext uri="{FF2B5EF4-FFF2-40B4-BE49-F238E27FC236}">
                <a16:creationId xmlns:a16="http://schemas.microsoft.com/office/drawing/2014/main" id="{B447C978-CCD7-D907-1319-886C39077A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B20438C6-EDDE-4F91-B72E-5ACD1ADA29D8}" type="slidenum">
              <a:rPr lang="en-US" altLang="en-US" sz="1400"/>
              <a:pPr eaLnBrk="1" hangingPunct="1">
                <a:spcBef>
                  <a:spcPct val="0"/>
                </a:spcBef>
                <a:buFontTx/>
                <a:buNone/>
              </a:pPr>
              <a:t>39</a:t>
            </a:fld>
            <a:endParaRPr lang="en-US" altLang="en-US" sz="1400"/>
          </a:p>
        </p:txBody>
      </p:sp>
    </p:spTree>
    <p:extLst>
      <p:ext uri="{BB962C8B-B14F-4D97-AF65-F5344CB8AC3E}">
        <p14:creationId xmlns:p14="http://schemas.microsoft.com/office/powerpoint/2010/main" val="16891238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0CDF-1DCB-7830-3FC1-28869E80E1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95BC1E-0A93-7FC7-5B2F-B7D62C27560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D858FF3-B06E-2FA1-07B3-08096F689E41}"/>
              </a:ext>
            </a:extLst>
          </p:cNvPr>
          <p:cNvSpPr>
            <a:spLocks noGrp="1"/>
          </p:cNvSpPr>
          <p:nvPr>
            <p:ph type="sldNum" sz="quarter" idx="12"/>
          </p:nvPr>
        </p:nvSpPr>
        <p:spPr/>
        <p:txBody>
          <a:bodyPr/>
          <a:lstStyle/>
          <a:p>
            <a:fld id="{B4F98C8A-6F2F-445D-A493-300475D44FC8}" type="slidenum">
              <a:rPr lang="en-US" altLang="en-US" smtClean="0"/>
              <a:pPr/>
              <a:t>4</a:t>
            </a:fld>
            <a:endParaRPr lang="en-US" altLang="en-US"/>
          </a:p>
        </p:txBody>
      </p:sp>
      <p:sp>
        <p:nvSpPr>
          <p:cNvPr id="5" name="Rectangle 4">
            <a:extLst>
              <a:ext uri="{FF2B5EF4-FFF2-40B4-BE49-F238E27FC236}">
                <a16:creationId xmlns:a16="http://schemas.microsoft.com/office/drawing/2014/main" id="{75BF0FAE-5038-EAB9-E0D7-7CD79303C479}"/>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Arial" panose="020B0604020202020204" pitchFamily="34" charset="0"/>
                <a:cs typeface="Arial" panose="020B0604020202020204" pitchFamily="34" charset="0"/>
              </a:rPr>
              <a:t>Presentation Schedule</a:t>
            </a:r>
            <a:endParaRPr lang="en-US" sz="4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8DDA3E4-3C3D-5077-ADE5-04C401744898}"/>
              </a:ext>
            </a:extLst>
          </p:cNvPr>
          <p:cNvSpPr txBox="1"/>
          <p:nvPr/>
        </p:nvSpPr>
        <p:spPr>
          <a:xfrm>
            <a:off x="827314" y="6287589"/>
            <a:ext cx="7297832" cy="369332"/>
          </a:xfrm>
          <a:prstGeom prst="rect">
            <a:avLst/>
          </a:prstGeom>
          <a:noFill/>
        </p:spPr>
        <p:txBody>
          <a:bodyPr wrap="none" rtlCol="0">
            <a:spAutoFit/>
          </a:bodyPr>
          <a:lstStyle/>
          <a:p>
            <a:r>
              <a:rPr lang="en-US" i="1" dirty="0"/>
              <a:t>Available at </a:t>
            </a:r>
            <a:r>
              <a:rPr lang="en-US" i="1" dirty="0">
                <a:hlinkClick r:id="rId2"/>
              </a:rPr>
              <a:t>https://jingqian.org/IPEclass/schedule</a:t>
            </a:r>
            <a:r>
              <a:rPr lang="en-US" i="1" dirty="0"/>
              <a:t> and online syllabus</a:t>
            </a:r>
          </a:p>
        </p:txBody>
      </p:sp>
      <p:pic>
        <p:nvPicPr>
          <p:cNvPr id="8" name="Picture 7">
            <a:extLst>
              <a:ext uri="{FF2B5EF4-FFF2-40B4-BE49-F238E27FC236}">
                <a16:creationId xmlns:a16="http://schemas.microsoft.com/office/drawing/2014/main" id="{3A5BF350-C52D-056F-83D9-67EA6F8BFA04}"/>
              </a:ext>
            </a:extLst>
          </p:cNvPr>
          <p:cNvPicPr>
            <a:picLocks noChangeAspect="1"/>
          </p:cNvPicPr>
          <p:nvPr/>
        </p:nvPicPr>
        <p:blipFill>
          <a:blip r:embed="rId3"/>
          <a:stretch>
            <a:fillRect/>
          </a:stretch>
        </p:blipFill>
        <p:spPr>
          <a:xfrm>
            <a:off x="704110" y="1337206"/>
            <a:ext cx="10783779" cy="4183587"/>
          </a:xfrm>
          <a:prstGeom prst="rect">
            <a:avLst/>
          </a:prstGeom>
        </p:spPr>
      </p:pic>
    </p:spTree>
    <p:extLst>
      <p:ext uri="{BB962C8B-B14F-4D97-AF65-F5344CB8AC3E}">
        <p14:creationId xmlns:p14="http://schemas.microsoft.com/office/powerpoint/2010/main" val="225246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7D9A8A9-6B25-9D43-585A-64F14B3AF5FD}"/>
              </a:ext>
            </a:extLst>
          </p:cNvPr>
          <p:cNvSpPr>
            <a:spLocks noGrp="1" noChangeArrowheads="1"/>
          </p:cNvSpPr>
          <p:nvPr>
            <p:ph type="title"/>
          </p:nvPr>
        </p:nvSpPr>
        <p:spPr/>
        <p:txBody>
          <a:bodyPr/>
          <a:lstStyle/>
          <a:p>
            <a:r>
              <a:rPr lang="en-US" altLang="en-US" sz="4800">
                <a:solidFill>
                  <a:schemeClr val="bg1"/>
                </a:solidFill>
                <a:ea typeface="ＭＳ Ｐゴシック" panose="020B0600070205080204" pitchFamily="34" charset="-128"/>
              </a:rPr>
              <a:t>Article III: National Treatment</a:t>
            </a:r>
            <a:endParaRPr lang="en-US" altLang="en-US">
              <a:solidFill>
                <a:schemeClr val="bg1"/>
              </a:solidFill>
              <a:ea typeface="ＭＳ Ｐゴシック" panose="020B0600070205080204" pitchFamily="34" charset="-128"/>
            </a:endParaRPr>
          </a:p>
        </p:txBody>
      </p:sp>
      <p:sp>
        <p:nvSpPr>
          <p:cNvPr id="14339" name="Rectangle 3">
            <a:extLst>
              <a:ext uri="{FF2B5EF4-FFF2-40B4-BE49-F238E27FC236}">
                <a16:creationId xmlns:a16="http://schemas.microsoft.com/office/drawing/2014/main" id="{FBD3AA7F-060D-4F96-C1D4-D22876CE7F61}"/>
              </a:ext>
            </a:extLst>
          </p:cNvPr>
          <p:cNvSpPr>
            <a:spLocks noChangeArrowheads="1"/>
          </p:cNvSpPr>
          <p:nvPr/>
        </p:nvSpPr>
        <p:spPr bwMode="auto">
          <a:xfrm>
            <a:off x="1524000" y="6583364"/>
            <a:ext cx="34051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200"/>
              <a:t>Source:  World Trade Organization, Legal Texts</a:t>
            </a:r>
          </a:p>
        </p:txBody>
      </p:sp>
      <p:sp>
        <p:nvSpPr>
          <p:cNvPr id="14340" name="Text Box 4">
            <a:extLst>
              <a:ext uri="{FF2B5EF4-FFF2-40B4-BE49-F238E27FC236}">
                <a16:creationId xmlns:a16="http://schemas.microsoft.com/office/drawing/2014/main" id="{D5D1E428-C3F0-D82C-8818-E8B3B8D3FA6F}"/>
              </a:ext>
            </a:extLst>
          </p:cNvPr>
          <p:cNvSpPr txBox="1">
            <a:spLocks noChangeArrowheads="1"/>
          </p:cNvSpPr>
          <p:nvPr/>
        </p:nvSpPr>
        <p:spPr bwMode="auto">
          <a:xfrm>
            <a:off x="1712914" y="441326"/>
            <a:ext cx="8766175"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GB" altLang="en-US" sz="2000" b="1"/>
              <a:t>Article III*</a:t>
            </a:r>
            <a:endParaRPr lang="en-GB" altLang="en-US" sz="2000" b="1" i="1"/>
          </a:p>
          <a:p>
            <a:pPr algn="ctr" eaLnBrk="1" hangingPunct="1">
              <a:spcBef>
                <a:spcPct val="0"/>
              </a:spcBef>
              <a:buFontTx/>
              <a:buNone/>
            </a:pPr>
            <a:r>
              <a:rPr lang="en-GB" altLang="en-US" sz="2000" b="1" i="1"/>
              <a:t>National Treatment on Internal Taxation and Regulation</a:t>
            </a:r>
            <a:endParaRPr lang="en-GB" altLang="en-US" sz="2000" b="1"/>
          </a:p>
          <a:p>
            <a:pPr eaLnBrk="1" hangingPunct="1">
              <a:spcBef>
                <a:spcPct val="0"/>
              </a:spcBef>
              <a:buFontTx/>
              <a:buNone/>
            </a:pPr>
            <a:endParaRPr lang="en-GB" altLang="en-US" sz="2000" b="1"/>
          </a:p>
          <a:p>
            <a:pPr eaLnBrk="1" hangingPunct="1">
              <a:spcBef>
                <a:spcPct val="0"/>
              </a:spcBef>
              <a:buFontTx/>
              <a:buNone/>
            </a:pPr>
            <a:r>
              <a:rPr lang="en-GB" altLang="en-US" sz="2000"/>
              <a:t>1. The contracting parties recognize </a:t>
            </a:r>
            <a:r>
              <a:rPr lang="en-GB" altLang="en-US" sz="2000" b="1" u="sng">
                <a:solidFill>
                  <a:schemeClr val="accent2"/>
                </a:solidFill>
              </a:rPr>
              <a:t>that internal taxes and other internal charges, and laws, regulations and requirements affecting the internal sale</a:t>
            </a:r>
            <a:r>
              <a:rPr lang="en-GB" altLang="en-US" sz="2000"/>
              <a:t>, offering for sale, purchase, transportation, distribution or use of products, and internal quantitative regulations requiring the mixture, processing or use of products in specified amounts or proportions, </a:t>
            </a:r>
            <a:r>
              <a:rPr lang="en-GB" altLang="en-US" sz="2000" b="1" u="sng">
                <a:solidFill>
                  <a:schemeClr val="accent2"/>
                </a:solidFill>
              </a:rPr>
              <a:t>should not be applied to imported or domestic products so as to afford protection to domestic production</a:t>
            </a:r>
            <a:r>
              <a:rPr lang="en-GB" altLang="en-US" sz="2000"/>
              <a:t>.*</a:t>
            </a:r>
          </a:p>
          <a:p>
            <a:pPr eaLnBrk="1" hangingPunct="1">
              <a:spcBef>
                <a:spcPct val="0"/>
              </a:spcBef>
              <a:buFontTx/>
              <a:buNone/>
            </a:pPr>
            <a:endParaRPr lang="en-GB" altLang="en-US" sz="2000"/>
          </a:p>
          <a:p>
            <a:pPr eaLnBrk="1" hangingPunct="1">
              <a:spcBef>
                <a:spcPct val="0"/>
              </a:spcBef>
              <a:buFontTx/>
              <a:buNone/>
            </a:pPr>
            <a:r>
              <a:rPr lang="en-GB" altLang="en-US" sz="2000"/>
              <a:t>2. The products of the territory of any contracting party imported into the territory of any other contracting party shall not be subject, directly or indirectly, to internal taxes or other internal charges of any kind in excess of those applied, directly or indirectly, to like domestic products. Moreover, no contracting party shall otherwise apply internal taxes or other internal charges to imported or domestic products in a manner contrary to the principles set forth in paragraph 1.*</a:t>
            </a:r>
            <a:endParaRPr lang="en-US" altLang="en-US" sz="2000"/>
          </a:p>
        </p:txBody>
      </p:sp>
      <p:sp>
        <p:nvSpPr>
          <p:cNvPr id="14341" name="Slide Number Placeholder 1">
            <a:extLst>
              <a:ext uri="{FF2B5EF4-FFF2-40B4-BE49-F238E27FC236}">
                <a16:creationId xmlns:a16="http://schemas.microsoft.com/office/drawing/2014/main" id="{F0B17C87-C70B-2931-B801-3A0136C74A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F225421B-4FCD-4DF7-810C-9BB3A40BB9F8}" type="slidenum">
              <a:rPr lang="en-US" altLang="en-US" sz="1400"/>
              <a:pPr eaLnBrk="1" hangingPunct="1">
                <a:spcBef>
                  <a:spcPct val="0"/>
                </a:spcBef>
                <a:buFontTx/>
                <a:buNone/>
              </a:pPr>
              <a:t>40</a:t>
            </a:fld>
            <a:endParaRPr lang="en-US" altLang="en-US" sz="1400"/>
          </a:p>
        </p:txBody>
      </p:sp>
    </p:spTree>
    <p:extLst>
      <p:ext uri="{BB962C8B-B14F-4D97-AF65-F5344CB8AC3E}">
        <p14:creationId xmlns:p14="http://schemas.microsoft.com/office/powerpoint/2010/main" val="318213858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C79A3-9553-EE0F-7B20-B8A0D93EA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ADCD6-003E-076C-9885-F33D22A0C3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A3BB63-8D0B-1E82-9168-353EFFC6551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77E85A3-757F-F7A7-8725-1D25D0180FEC}"/>
              </a:ext>
            </a:extLst>
          </p:cNvPr>
          <p:cNvSpPr>
            <a:spLocks noGrp="1"/>
          </p:cNvSpPr>
          <p:nvPr>
            <p:ph type="sldNum" sz="quarter" idx="12"/>
          </p:nvPr>
        </p:nvSpPr>
        <p:spPr/>
        <p:txBody>
          <a:bodyPr/>
          <a:lstStyle/>
          <a:p>
            <a:fld id="{B4F98C8A-6F2F-445D-A493-300475D44FC8}" type="slidenum">
              <a:rPr lang="en-US" altLang="en-US" smtClean="0"/>
              <a:pPr/>
              <a:t>41</a:t>
            </a:fld>
            <a:endParaRPr lang="en-US" altLang="en-US"/>
          </a:p>
        </p:txBody>
      </p:sp>
      <p:sp>
        <p:nvSpPr>
          <p:cNvPr id="5" name="Rectangle 4">
            <a:extLst>
              <a:ext uri="{FF2B5EF4-FFF2-40B4-BE49-F238E27FC236}">
                <a16:creationId xmlns:a16="http://schemas.microsoft.com/office/drawing/2014/main" id="{E6054BB5-A60D-8AB7-3362-FF2D7C80A8B1}"/>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Initial GATT members (1/1/1948)</a:t>
            </a:r>
          </a:p>
        </p:txBody>
      </p:sp>
      <p:sp>
        <p:nvSpPr>
          <p:cNvPr id="10" name="Rectangle 3">
            <a:extLst>
              <a:ext uri="{FF2B5EF4-FFF2-40B4-BE49-F238E27FC236}">
                <a16:creationId xmlns:a16="http://schemas.microsoft.com/office/drawing/2014/main" id="{B24242C3-17D2-889E-B2DC-74908E5D74CD}"/>
              </a:ext>
            </a:extLst>
          </p:cNvPr>
          <p:cNvSpPr txBox="1">
            <a:spLocks noChangeArrowheads="1"/>
          </p:cNvSpPr>
          <p:nvPr/>
        </p:nvSpPr>
        <p:spPr>
          <a:xfrm>
            <a:off x="1218922" y="1563005"/>
            <a:ext cx="4017109" cy="4525963"/>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57200" indent="-457200">
              <a:buFont typeface="+mj-lt"/>
              <a:buAutoNum type="arabicPeriod"/>
            </a:pPr>
            <a:r>
              <a:rPr lang="en-US" altLang="en-US" sz="2400" dirty="0">
                <a:latin typeface="+mj-lt"/>
                <a:ea typeface="ＭＳ Ｐゴシック" panose="020B0600070205080204" pitchFamily="34" charset="-128"/>
              </a:rPr>
              <a:t>Australia</a:t>
            </a:r>
          </a:p>
          <a:p>
            <a:pPr marL="457200" indent="-457200">
              <a:buFont typeface="+mj-lt"/>
              <a:buAutoNum type="arabicPeriod"/>
            </a:pPr>
            <a:r>
              <a:rPr lang="en-US" altLang="en-US" sz="2400" dirty="0">
                <a:latin typeface="+mj-lt"/>
                <a:ea typeface="ＭＳ Ｐゴシック" panose="020B0600070205080204" pitchFamily="34" charset="-128"/>
              </a:rPr>
              <a:t>Belgium</a:t>
            </a:r>
          </a:p>
          <a:p>
            <a:pPr marL="457200" indent="-457200">
              <a:buFont typeface="+mj-lt"/>
              <a:buAutoNum type="arabicPeriod"/>
            </a:pPr>
            <a:r>
              <a:rPr lang="en-US" altLang="en-US" sz="2400" dirty="0">
                <a:latin typeface="+mj-lt"/>
                <a:ea typeface="ＭＳ Ｐゴシック" panose="020B0600070205080204" pitchFamily="34" charset="-128"/>
              </a:rPr>
              <a:t>Brazil</a:t>
            </a:r>
          </a:p>
          <a:p>
            <a:pPr marL="457200" indent="-457200">
              <a:buFont typeface="+mj-lt"/>
              <a:buAutoNum type="arabicPeriod"/>
            </a:pPr>
            <a:r>
              <a:rPr lang="en-US" altLang="en-US" sz="2400" dirty="0">
                <a:latin typeface="+mj-lt"/>
                <a:ea typeface="ＭＳ Ｐゴシック" panose="020B0600070205080204" pitchFamily="34" charset="-128"/>
              </a:rPr>
              <a:t>Burma</a:t>
            </a:r>
          </a:p>
          <a:p>
            <a:pPr marL="457200" indent="-457200">
              <a:buFont typeface="+mj-lt"/>
              <a:buAutoNum type="arabicPeriod"/>
            </a:pPr>
            <a:r>
              <a:rPr lang="en-US" altLang="en-US" sz="2400" dirty="0">
                <a:latin typeface="+mj-lt"/>
                <a:ea typeface="ＭＳ Ｐゴシック" panose="020B0600070205080204" pitchFamily="34" charset="-128"/>
              </a:rPr>
              <a:t>Canada</a:t>
            </a:r>
          </a:p>
          <a:p>
            <a:pPr marL="457200" indent="-457200">
              <a:buFont typeface="+mj-lt"/>
              <a:buAutoNum type="arabicPeriod"/>
            </a:pPr>
            <a:r>
              <a:rPr lang="en-US" altLang="en-US" sz="2400" dirty="0">
                <a:latin typeface="+mj-lt"/>
                <a:ea typeface="ＭＳ Ｐゴシック" panose="020B0600070205080204" pitchFamily="34" charset="-128"/>
              </a:rPr>
              <a:t>Ceylon</a:t>
            </a:r>
          </a:p>
          <a:p>
            <a:pPr marL="457200" indent="-457200">
              <a:buFont typeface="+mj-lt"/>
              <a:buAutoNum type="arabicPeriod"/>
            </a:pPr>
            <a:r>
              <a:rPr lang="en-US" altLang="en-US" sz="2400" dirty="0">
                <a:latin typeface="+mj-lt"/>
                <a:ea typeface="ＭＳ Ｐゴシック" panose="020B0600070205080204" pitchFamily="34" charset="-128"/>
              </a:rPr>
              <a:t>Chile</a:t>
            </a:r>
          </a:p>
          <a:p>
            <a:pPr marL="457200" indent="-457200">
              <a:buFont typeface="+mj-lt"/>
              <a:buAutoNum type="arabicPeriod"/>
            </a:pPr>
            <a:r>
              <a:rPr lang="en-US" altLang="en-US" sz="2400" dirty="0">
                <a:latin typeface="+mj-lt"/>
                <a:ea typeface="ＭＳ Ｐゴシック" panose="020B0600070205080204" pitchFamily="34" charset="-128"/>
              </a:rPr>
              <a:t>China</a:t>
            </a:r>
          </a:p>
          <a:p>
            <a:pPr marL="457200" indent="-457200">
              <a:buFont typeface="+mj-lt"/>
              <a:buAutoNum type="arabicPeriod"/>
            </a:pPr>
            <a:r>
              <a:rPr lang="en-US" altLang="en-US" sz="2400" dirty="0">
                <a:latin typeface="+mj-lt"/>
                <a:ea typeface="ＭＳ Ｐゴシック" panose="020B0600070205080204" pitchFamily="34" charset="-128"/>
              </a:rPr>
              <a:t>Cuba</a:t>
            </a:r>
          </a:p>
          <a:p>
            <a:pPr marL="457200" indent="-457200">
              <a:buFont typeface="+mj-lt"/>
              <a:buAutoNum type="arabicPeriod"/>
            </a:pPr>
            <a:r>
              <a:rPr lang="en-US" altLang="en-US" sz="2400" dirty="0">
                <a:latin typeface="+mj-lt"/>
                <a:ea typeface="ＭＳ Ｐゴシック" panose="020B0600070205080204" pitchFamily="34" charset="-128"/>
              </a:rPr>
              <a:t>Czechoslovak Republic</a:t>
            </a:r>
          </a:p>
          <a:p>
            <a:pPr marL="457200" indent="-457200">
              <a:buFont typeface="+mj-lt"/>
              <a:buAutoNum type="arabicPeriod"/>
            </a:pPr>
            <a:r>
              <a:rPr lang="en-US" altLang="en-US" sz="2400" dirty="0">
                <a:latin typeface="+mj-lt"/>
                <a:ea typeface="ＭＳ Ｐゴシック" panose="020B0600070205080204" pitchFamily="34" charset="-128"/>
              </a:rPr>
              <a:t>France</a:t>
            </a:r>
          </a:p>
        </p:txBody>
      </p:sp>
      <p:sp>
        <p:nvSpPr>
          <p:cNvPr id="7" name="TextBox 6">
            <a:extLst>
              <a:ext uri="{FF2B5EF4-FFF2-40B4-BE49-F238E27FC236}">
                <a16:creationId xmlns:a16="http://schemas.microsoft.com/office/drawing/2014/main" id="{01F61F62-0D04-1ECB-3E0E-9C5E19E5B3DF}"/>
              </a:ext>
            </a:extLst>
          </p:cNvPr>
          <p:cNvSpPr txBox="1"/>
          <p:nvPr/>
        </p:nvSpPr>
        <p:spPr>
          <a:xfrm>
            <a:off x="6096000" y="1564653"/>
            <a:ext cx="6169230" cy="4524315"/>
          </a:xfrm>
          <a:prstGeom prst="rect">
            <a:avLst/>
          </a:prstGeom>
          <a:noFill/>
        </p:spPr>
        <p:txBody>
          <a:bodyPr wrap="square">
            <a:spAutoFit/>
          </a:bodyPr>
          <a:lstStyle/>
          <a:p>
            <a:pPr marL="342900" indent="-342900">
              <a:buFont typeface="+mj-lt"/>
              <a:buAutoNum type="arabicPeriod" startAt="12"/>
            </a:pPr>
            <a:r>
              <a:rPr lang="en-US" altLang="en-US" sz="2400" dirty="0">
                <a:latin typeface="+mj-lt"/>
                <a:ea typeface="ＭＳ Ｐゴシック" panose="020B0600070205080204" pitchFamily="34" charset="-128"/>
              </a:rPr>
              <a:t>India</a:t>
            </a:r>
          </a:p>
          <a:p>
            <a:pPr marL="342900" indent="-342900">
              <a:buFont typeface="+mj-lt"/>
              <a:buAutoNum type="arabicPeriod" startAt="12"/>
            </a:pPr>
            <a:r>
              <a:rPr lang="en-US" altLang="en-US" sz="2400" dirty="0">
                <a:latin typeface="+mj-lt"/>
                <a:ea typeface="ＭＳ Ｐゴシック" panose="020B0600070205080204" pitchFamily="34" charset="-128"/>
              </a:rPr>
              <a:t>Lebanon</a:t>
            </a:r>
          </a:p>
          <a:p>
            <a:pPr marL="342900" indent="-342900">
              <a:buFont typeface="+mj-lt"/>
              <a:buAutoNum type="arabicPeriod" startAt="12"/>
            </a:pPr>
            <a:r>
              <a:rPr lang="en-US" altLang="en-US" sz="2400" dirty="0">
                <a:latin typeface="+mj-lt"/>
                <a:ea typeface="ＭＳ Ｐゴシック" panose="020B0600070205080204" pitchFamily="34" charset="-128"/>
              </a:rPr>
              <a:t>Luxembourg</a:t>
            </a:r>
          </a:p>
          <a:p>
            <a:pPr marL="342900" indent="-342900">
              <a:buFont typeface="+mj-lt"/>
              <a:buAutoNum type="arabicPeriod" startAt="12"/>
            </a:pPr>
            <a:r>
              <a:rPr lang="en-US" altLang="en-US" sz="2400" dirty="0">
                <a:latin typeface="+mj-lt"/>
                <a:ea typeface="ＭＳ Ｐゴシック" panose="020B0600070205080204" pitchFamily="34" charset="-128"/>
              </a:rPr>
              <a:t>Netherlands</a:t>
            </a:r>
          </a:p>
          <a:p>
            <a:pPr marL="342900" indent="-342900">
              <a:buFont typeface="+mj-lt"/>
              <a:buAutoNum type="arabicPeriod" startAt="12"/>
            </a:pPr>
            <a:r>
              <a:rPr lang="en-US" altLang="en-US" sz="2400" dirty="0">
                <a:latin typeface="+mj-lt"/>
                <a:ea typeface="ＭＳ Ｐゴシック" panose="020B0600070205080204" pitchFamily="34" charset="-128"/>
              </a:rPr>
              <a:t>New Zealand</a:t>
            </a:r>
          </a:p>
          <a:p>
            <a:pPr marL="342900" indent="-342900">
              <a:buFont typeface="+mj-lt"/>
              <a:buAutoNum type="arabicPeriod" startAt="12"/>
            </a:pPr>
            <a:r>
              <a:rPr lang="en-US" altLang="en-US" sz="2400" dirty="0">
                <a:latin typeface="+mj-lt"/>
                <a:ea typeface="ＭＳ Ｐゴシック" panose="020B0600070205080204" pitchFamily="34" charset="-128"/>
              </a:rPr>
              <a:t>Norway</a:t>
            </a:r>
          </a:p>
          <a:p>
            <a:pPr marL="342900" indent="-342900">
              <a:buFont typeface="+mj-lt"/>
              <a:buAutoNum type="arabicPeriod" startAt="12"/>
            </a:pPr>
            <a:r>
              <a:rPr lang="en-US" altLang="en-US" sz="2400" dirty="0">
                <a:latin typeface="+mj-lt"/>
                <a:ea typeface="ＭＳ Ｐゴシック" panose="020B0600070205080204" pitchFamily="34" charset="-128"/>
              </a:rPr>
              <a:t>Pakistan</a:t>
            </a:r>
          </a:p>
          <a:p>
            <a:pPr marL="342900" indent="-342900">
              <a:buFont typeface="+mj-lt"/>
              <a:buAutoNum type="arabicPeriod" startAt="12"/>
            </a:pPr>
            <a:r>
              <a:rPr lang="en-US" altLang="en-US" sz="2400" dirty="0">
                <a:latin typeface="+mj-lt"/>
                <a:ea typeface="ＭＳ Ｐゴシック" panose="020B0600070205080204" pitchFamily="34" charset="-128"/>
              </a:rPr>
              <a:t>Southern Rhodesia</a:t>
            </a:r>
          </a:p>
          <a:p>
            <a:pPr marL="342900" indent="-342900">
              <a:buFont typeface="+mj-lt"/>
              <a:buAutoNum type="arabicPeriod" startAt="12"/>
            </a:pPr>
            <a:r>
              <a:rPr lang="en-US" altLang="en-US" sz="2400" dirty="0">
                <a:latin typeface="+mj-lt"/>
                <a:ea typeface="ＭＳ Ｐゴシック" panose="020B0600070205080204" pitchFamily="34" charset="-128"/>
              </a:rPr>
              <a:t>Syria</a:t>
            </a:r>
          </a:p>
          <a:p>
            <a:pPr marL="342900" indent="-342900">
              <a:buFont typeface="+mj-lt"/>
              <a:buAutoNum type="arabicPeriod" startAt="12"/>
            </a:pPr>
            <a:r>
              <a:rPr lang="en-US" altLang="en-US" sz="2400" dirty="0">
                <a:latin typeface="+mj-lt"/>
                <a:ea typeface="ＭＳ Ｐゴシック" panose="020B0600070205080204" pitchFamily="34" charset="-128"/>
              </a:rPr>
              <a:t>South Africa</a:t>
            </a:r>
          </a:p>
          <a:p>
            <a:pPr marL="342900" indent="-342900">
              <a:buFont typeface="+mj-lt"/>
              <a:buAutoNum type="arabicPeriod" startAt="12"/>
            </a:pPr>
            <a:r>
              <a:rPr lang="en-US" altLang="en-US" sz="2400" dirty="0">
                <a:latin typeface="+mj-lt"/>
                <a:ea typeface="ＭＳ Ｐゴシック" panose="020B0600070205080204" pitchFamily="34" charset="-128"/>
              </a:rPr>
              <a:t>United Kingdom</a:t>
            </a:r>
          </a:p>
          <a:p>
            <a:pPr marL="342900" indent="-342900">
              <a:buFont typeface="+mj-lt"/>
              <a:buAutoNum type="arabicPeriod" startAt="12"/>
            </a:pPr>
            <a:r>
              <a:rPr lang="en-US" altLang="en-US" sz="2400" dirty="0">
                <a:latin typeface="+mj-lt"/>
                <a:ea typeface="ＭＳ Ｐゴシック" panose="020B0600070205080204" pitchFamily="34" charset="-128"/>
              </a:rPr>
              <a:t>United States</a:t>
            </a:r>
          </a:p>
        </p:txBody>
      </p:sp>
    </p:spTree>
    <p:extLst>
      <p:ext uri="{BB962C8B-B14F-4D97-AF65-F5344CB8AC3E}">
        <p14:creationId xmlns:p14="http://schemas.microsoft.com/office/powerpoint/2010/main" val="216329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4B22-3033-1D12-9B74-705A9953E3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6ECFDE-D45F-9AD4-8F9C-FC0B2FED4D0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1A6A710-6564-FA58-6248-BDE49DCB1840}"/>
              </a:ext>
            </a:extLst>
          </p:cNvPr>
          <p:cNvSpPr>
            <a:spLocks noGrp="1"/>
          </p:cNvSpPr>
          <p:nvPr>
            <p:ph type="sldNum" sz="quarter" idx="12"/>
          </p:nvPr>
        </p:nvSpPr>
        <p:spPr/>
        <p:txBody>
          <a:bodyPr/>
          <a:lstStyle/>
          <a:p>
            <a:fld id="{B4F98C8A-6F2F-445D-A493-300475D44FC8}" type="slidenum">
              <a:rPr lang="en-US" altLang="en-US" smtClean="0"/>
              <a:pPr/>
              <a:t>42</a:t>
            </a:fld>
            <a:endParaRPr lang="en-US" altLang="en-US"/>
          </a:p>
        </p:txBody>
      </p:sp>
      <p:sp>
        <p:nvSpPr>
          <p:cNvPr id="7" name="Rectangle 6">
            <a:extLst>
              <a:ext uri="{FF2B5EF4-FFF2-40B4-BE49-F238E27FC236}">
                <a16:creationId xmlns:a16="http://schemas.microsoft.com/office/drawing/2014/main" id="{F228ACFB-2F03-EDD4-52F5-D72E0365B81A}"/>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Forum Shopping (Busch 2007)</a:t>
            </a:r>
          </a:p>
        </p:txBody>
      </p:sp>
      <p:sp>
        <p:nvSpPr>
          <p:cNvPr id="9" name="TextBox 8">
            <a:extLst>
              <a:ext uri="{FF2B5EF4-FFF2-40B4-BE49-F238E27FC236}">
                <a16:creationId xmlns:a16="http://schemas.microsoft.com/office/drawing/2014/main" id="{FE432FA3-15B1-F458-A765-F177D910F24E}"/>
              </a:ext>
            </a:extLst>
          </p:cNvPr>
          <p:cNvSpPr txBox="1"/>
          <p:nvPr/>
        </p:nvSpPr>
        <p:spPr>
          <a:xfrm>
            <a:off x="973778" y="1570894"/>
            <a:ext cx="10070274" cy="4086503"/>
          </a:xfrm>
          <a:prstGeom prst="rect">
            <a:avLst/>
          </a:prstGeom>
          <a:noFill/>
        </p:spPr>
        <p:txBody>
          <a:bodyPr wrap="square">
            <a:spAutoFit/>
          </a:bodyPr>
          <a:lstStyle/>
          <a:p>
            <a:pPr marL="342900" indent="-342900">
              <a:lnSpc>
                <a:spcPct val="150000"/>
              </a:lnSpc>
              <a:spcBef>
                <a:spcPct val="50000"/>
              </a:spcBef>
              <a:buFont typeface="Arial" panose="020B0604020202020204" pitchFamily="34" charset="0"/>
              <a:buChar char="•"/>
            </a:pPr>
            <a:r>
              <a:rPr lang="en-US" altLang="en-US" sz="2400" dirty="0"/>
              <a:t>RTAs open up venue for </a:t>
            </a:r>
            <a:r>
              <a:rPr lang="en-US" altLang="en-US" sz="2400" b="1" dirty="0">
                <a:solidFill>
                  <a:srgbClr val="7030A0"/>
                </a:solidFill>
              </a:rPr>
              <a:t>forum shopping</a:t>
            </a:r>
          </a:p>
          <a:p>
            <a:pPr marL="800100" lvl="1" indent="-342900">
              <a:lnSpc>
                <a:spcPct val="150000"/>
              </a:lnSpc>
              <a:spcBef>
                <a:spcPct val="50000"/>
              </a:spcBef>
              <a:buFont typeface="Arial" panose="020B0604020202020204" pitchFamily="34" charset="0"/>
              <a:buChar char="•"/>
            </a:pPr>
            <a:r>
              <a:rPr lang="en-US" altLang="en-US" sz="2400" dirty="0"/>
              <a:t>Countries may choose the dispute settlement forum that best suites their interest</a:t>
            </a:r>
          </a:p>
          <a:p>
            <a:pPr marL="800100" lvl="1" indent="-342900">
              <a:lnSpc>
                <a:spcPct val="150000"/>
              </a:lnSpc>
              <a:spcBef>
                <a:spcPct val="50000"/>
              </a:spcBef>
              <a:buFont typeface="Arial" panose="020B0604020202020204" pitchFamily="34" charset="0"/>
              <a:buChar char="•"/>
            </a:pPr>
            <a:r>
              <a:rPr lang="en-US" altLang="en-US" sz="2400" dirty="0"/>
              <a:t>Shop under what interest?</a:t>
            </a:r>
          </a:p>
          <a:p>
            <a:pPr marL="342900" indent="-342900">
              <a:lnSpc>
                <a:spcPct val="150000"/>
              </a:lnSpc>
              <a:spcBef>
                <a:spcPct val="50000"/>
              </a:spcBef>
              <a:buFont typeface="Arial" panose="020B0604020202020204" pitchFamily="34" charset="0"/>
              <a:buChar char="•"/>
            </a:pPr>
            <a:r>
              <a:rPr lang="en-US" altLang="en-US" sz="2400" dirty="0"/>
              <a:t>What kind of precedents a complaint wants to establish?</a:t>
            </a:r>
          </a:p>
          <a:p>
            <a:pPr marL="800100" lvl="1" indent="-342900">
              <a:lnSpc>
                <a:spcPct val="150000"/>
              </a:lnSpc>
              <a:spcBef>
                <a:spcPct val="50000"/>
              </a:spcBef>
              <a:buFont typeface="Arial" panose="020B0604020202020204" pitchFamily="34" charset="0"/>
              <a:buChar char="•"/>
            </a:pPr>
            <a:r>
              <a:rPr lang="en-US" altLang="en-US" sz="2400" dirty="0"/>
              <a:t>Regional/multilateral/none</a:t>
            </a:r>
          </a:p>
        </p:txBody>
      </p:sp>
    </p:spTree>
    <p:extLst>
      <p:ext uri="{BB962C8B-B14F-4D97-AF65-F5344CB8AC3E}">
        <p14:creationId xmlns:p14="http://schemas.microsoft.com/office/powerpoint/2010/main" val="3854427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9F99-DDFB-BEB9-F7D0-7132567DC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9AA04-1336-2196-7980-F4D1126800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3869DF-D79A-FF96-A6BF-CC7CDAB72E2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5132CF2-6AA6-0CBF-7F20-8DBE3EFD2D3C}"/>
              </a:ext>
            </a:extLst>
          </p:cNvPr>
          <p:cNvSpPr>
            <a:spLocks noGrp="1"/>
          </p:cNvSpPr>
          <p:nvPr>
            <p:ph type="sldNum" sz="quarter" idx="12"/>
          </p:nvPr>
        </p:nvSpPr>
        <p:spPr/>
        <p:txBody>
          <a:bodyPr/>
          <a:lstStyle/>
          <a:p>
            <a:fld id="{B4F98C8A-6F2F-445D-A493-300475D44FC8}" type="slidenum">
              <a:rPr lang="en-US" altLang="en-US" smtClean="0"/>
              <a:pPr/>
              <a:t>43</a:t>
            </a:fld>
            <a:endParaRPr lang="en-US" altLang="en-US"/>
          </a:p>
        </p:txBody>
      </p:sp>
      <p:pic>
        <p:nvPicPr>
          <p:cNvPr id="6" name="Picture 5">
            <a:extLst>
              <a:ext uri="{FF2B5EF4-FFF2-40B4-BE49-F238E27FC236}">
                <a16:creationId xmlns:a16="http://schemas.microsoft.com/office/drawing/2014/main" id="{1747438A-B3CD-D959-FEE6-0F574D3D2A4D}"/>
              </a:ext>
            </a:extLst>
          </p:cNvPr>
          <p:cNvPicPr>
            <a:picLocks noChangeAspect="1"/>
          </p:cNvPicPr>
          <p:nvPr/>
        </p:nvPicPr>
        <p:blipFill>
          <a:blip r:embed="rId2"/>
          <a:stretch>
            <a:fillRect/>
          </a:stretch>
        </p:blipFill>
        <p:spPr>
          <a:xfrm>
            <a:off x="0" y="1171904"/>
            <a:ext cx="5628904" cy="4645750"/>
          </a:xfrm>
          <a:prstGeom prst="rect">
            <a:avLst/>
          </a:prstGeom>
        </p:spPr>
      </p:pic>
      <p:sp>
        <p:nvSpPr>
          <p:cNvPr id="7" name="Rectangle 6">
            <a:extLst>
              <a:ext uri="{FF2B5EF4-FFF2-40B4-BE49-F238E27FC236}">
                <a16:creationId xmlns:a16="http://schemas.microsoft.com/office/drawing/2014/main" id="{311404BD-ECD7-D585-A4E9-907942335C9E}"/>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Forum Shopping (Busch 2007)</a:t>
            </a:r>
          </a:p>
        </p:txBody>
      </p:sp>
      <p:sp>
        <p:nvSpPr>
          <p:cNvPr id="9" name="TextBox 8">
            <a:extLst>
              <a:ext uri="{FF2B5EF4-FFF2-40B4-BE49-F238E27FC236}">
                <a16:creationId xmlns:a16="http://schemas.microsoft.com/office/drawing/2014/main" id="{9A21A726-4EDE-DE44-BF68-13985E928554}"/>
              </a:ext>
            </a:extLst>
          </p:cNvPr>
          <p:cNvSpPr txBox="1"/>
          <p:nvPr/>
        </p:nvSpPr>
        <p:spPr>
          <a:xfrm>
            <a:off x="5732813" y="1511517"/>
            <a:ext cx="6169230" cy="3268587"/>
          </a:xfrm>
          <a:prstGeom prst="rect">
            <a:avLst/>
          </a:prstGeom>
          <a:noFill/>
        </p:spPr>
        <p:txBody>
          <a:bodyPr wrap="square">
            <a:spAutoFit/>
          </a:bodyPr>
          <a:lstStyle/>
          <a:p>
            <a:pPr marL="342900" indent="-342900">
              <a:lnSpc>
                <a:spcPct val="80000"/>
              </a:lnSpc>
              <a:spcBef>
                <a:spcPct val="50000"/>
              </a:spcBef>
              <a:buFont typeface="Arial" panose="020B0604020202020204" pitchFamily="34" charset="0"/>
              <a:buChar char="•"/>
            </a:pPr>
            <a:r>
              <a:rPr lang="en-US" altLang="en-US" sz="2400" dirty="0"/>
              <a:t>Complainant (C) prefers</a:t>
            </a:r>
          </a:p>
          <a:p>
            <a:pPr marL="342900" indent="-342900">
              <a:lnSpc>
                <a:spcPct val="80000"/>
              </a:lnSpc>
              <a:spcBef>
                <a:spcPct val="50000"/>
              </a:spcBef>
              <a:buFont typeface="Arial" panose="020B0604020202020204" pitchFamily="34" charset="0"/>
              <a:buChar char="•"/>
            </a:pPr>
            <a:r>
              <a:rPr lang="en-US" altLang="en-US" sz="2400" dirty="0"/>
              <a:t>(SQ</a:t>
            </a:r>
            <a:r>
              <a:rPr lang="en-US" altLang="en-US" sz="1200" dirty="0"/>
              <a:t>D</a:t>
            </a:r>
            <a:r>
              <a:rPr lang="en-US" altLang="en-US" sz="2400" dirty="0"/>
              <a:t>, SQ</a:t>
            </a:r>
            <a:r>
              <a:rPr lang="en-US" altLang="en-US" sz="1200" dirty="0"/>
              <a:t>ROW</a:t>
            </a:r>
            <a:r>
              <a:rPr lang="en-US" altLang="en-US" sz="2400" dirty="0"/>
              <a:t>) = (1, –0.5)</a:t>
            </a:r>
          </a:p>
          <a:p>
            <a:pPr marL="342900" indent="-342900">
              <a:lnSpc>
                <a:spcPct val="80000"/>
              </a:lnSpc>
              <a:spcBef>
                <a:spcPct val="50000"/>
              </a:spcBef>
              <a:buFont typeface="Arial" panose="020B0604020202020204" pitchFamily="34" charset="0"/>
              <a:buChar char="•"/>
            </a:pPr>
            <a:r>
              <a:rPr lang="en-US" altLang="en-US" sz="2400" dirty="0"/>
              <a:t>Status quo is (-1, -0.5)</a:t>
            </a:r>
          </a:p>
          <a:p>
            <a:pPr marL="342900" indent="-342900">
              <a:lnSpc>
                <a:spcPct val="80000"/>
              </a:lnSpc>
              <a:spcBef>
                <a:spcPct val="50000"/>
              </a:spcBef>
              <a:buFont typeface="Arial" panose="020B0604020202020204" pitchFamily="34" charset="0"/>
              <a:buChar char="•"/>
            </a:pPr>
            <a:r>
              <a:rPr lang="en-US" altLang="en-US" sz="2400" dirty="0"/>
              <a:t>If goes to WTO, outcome is (1, 1.5)</a:t>
            </a:r>
          </a:p>
          <a:p>
            <a:pPr marL="342900" indent="-342900">
              <a:lnSpc>
                <a:spcPct val="80000"/>
              </a:lnSpc>
              <a:spcBef>
                <a:spcPct val="50000"/>
              </a:spcBef>
              <a:buFont typeface="Arial" panose="020B0604020202020204" pitchFamily="34" charset="0"/>
              <a:buChar char="•"/>
            </a:pPr>
            <a:r>
              <a:rPr lang="en-US" altLang="en-US" sz="2400" dirty="0"/>
              <a:t>If goes to NAFTA, outcome is (-0.1, -0.5)</a:t>
            </a:r>
          </a:p>
          <a:p>
            <a:pPr marL="342900" indent="-342900">
              <a:lnSpc>
                <a:spcPct val="80000"/>
              </a:lnSpc>
              <a:spcBef>
                <a:spcPct val="50000"/>
              </a:spcBef>
              <a:buFont typeface="Arial" panose="020B0604020202020204" pitchFamily="34" charset="0"/>
              <a:buChar char="•"/>
            </a:pPr>
            <a:r>
              <a:rPr lang="en-US" altLang="en-US" sz="2400" dirty="0"/>
              <a:t>So NAFTA is better than WTO</a:t>
            </a:r>
          </a:p>
          <a:p>
            <a:pPr marL="342900" indent="-342900">
              <a:lnSpc>
                <a:spcPct val="80000"/>
              </a:lnSpc>
              <a:spcBef>
                <a:spcPct val="50000"/>
              </a:spcBef>
              <a:buFont typeface="Arial" panose="020B0604020202020204" pitchFamily="34" charset="0"/>
              <a:buChar char="•"/>
            </a:pPr>
            <a:r>
              <a:rPr lang="en-US" altLang="en-US" sz="2400" dirty="0"/>
              <a:t>(closer to C’s ideal point).</a:t>
            </a:r>
          </a:p>
        </p:txBody>
      </p:sp>
      <p:sp>
        <p:nvSpPr>
          <p:cNvPr id="8" name="TextBox 7">
            <a:extLst>
              <a:ext uri="{FF2B5EF4-FFF2-40B4-BE49-F238E27FC236}">
                <a16:creationId xmlns:a16="http://schemas.microsoft.com/office/drawing/2014/main" id="{FAD27764-6E58-F513-60B8-716EDCA73F3D}"/>
              </a:ext>
            </a:extLst>
          </p:cNvPr>
          <p:cNvSpPr txBox="1"/>
          <p:nvPr/>
        </p:nvSpPr>
        <p:spPr>
          <a:xfrm>
            <a:off x="1508166" y="5800919"/>
            <a:ext cx="10393877"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262626"/>
                </a:solidFill>
                <a:effectLst/>
                <a:latin typeface="+mj-lt"/>
              </a:rPr>
              <a:t>The preference has two dimensions! (Region vs. ROW)</a:t>
            </a:r>
          </a:p>
          <a:p>
            <a:pPr marL="285750" indent="-285750">
              <a:buFont typeface="Arial" panose="020B0604020202020204" pitchFamily="34" charset="0"/>
              <a:buChar char="•"/>
            </a:pPr>
            <a:r>
              <a:rPr lang="en-US" sz="2400" b="0" i="0" dirty="0">
                <a:solidFill>
                  <a:srgbClr val="262626"/>
                </a:solidFill>
                <a:effectLst/>
                <a:latin typeface="+mj-lt"/>
              </a:rPr>
              <a:t>WTO is not ideal if C only wants regional liberalization.</a:t>
            </a:r>
            <a:r>
              <a:rPr lang="en-US" sz="2400" dirty="0">
                <a:latin typeface="+mj-lt"/>
              </a:rPr>
              <a:t> </a:t>
            </a:r>
          </a:p>
        </p:txBody>
      </p:sp>
    </p:spTree>
    <p:extLst>
      <p:ext uri="{BB962C8B-B14F-4D97-AF65-F5344CB8AC3E}">
        <p14:creationId xmlns:p14="http://schemas.microsoft.com/office/powerpoint/2010/main" val="506542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D363-DA4F-49BD-E1FA-45FA1027C6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DDB7A7-2580-BA9F-F598-4700AACDD92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6E1C91-0CC7-6480-52B1-1AB9FD4C7620}"/>
              </a:ext>
            </a:extLst>
          </p:cNvPr>
          <p:cNvSpPr>
            <a:spLocks noGrp="1"/>
          </p:cNvSpPr>
          <p:nvPr>
            <p:ph type="sldNum" sz="quarter" idx="12"/>
          </p:nvPr>
        </p:nvSpPr>
        <p:spPr/>
        <p:txBody>
          <a:bodyPr/>
          <a:lstStyle/>
          <a:p>
            <a:fld id="{B4F98C8A-6F2F-445D-A493-300475D44FC8}" type="slidenum">
              <a:rPr lang="en-US" altLang="en-US" smtClean="0"/>
              <a:pPr/>
              <a:t>44</a:t>
            </a:fld>
            <a:endParaRPr lang="en-US" altLang="en-US"/>
          </a:p>
        </p:txBody>
      </p:sp>
      <p:pic>
        <p:nvPicPr>
          <p:cNvPr id="6" name="Picture 5">
            <a:extLst>
              <a:ext uri="{FF2B5EF4-FFF2-40B4-BE49-F238E27FC236}">
                <a16:creationId xmlns:a16="http://schemas.microsoft.com/office/drawing/2014/main" id="{32EFC2B6-DDAA-D6F8-3A36-BC64DB2D3585}"/>
              </a:ext>
            </a:extLst>
          </p:cNvPr>
          <p:cNvPicPr>
            <a:picLocks noChangeAspect="1"/>
          </p:cNvPicPr>
          <p:nvPr/>
        </p:nvPicPr>
        <p:blipFill>
          <a:blip r:embed="rId3"/>
          <a:stretch>
            <a:fillRect/>
          </a:stretch>
        </p:blipFill>
        <p:spPr>
          <a:xfrm>
            <a:off x="2513796" y="1150025"/>
            <a:ext cx="6558953" cy="5707975"/>
          </a:xfrm>
          <a:prstGeom prst="rect">
            <a:avLst/>
          </a:prstGeom>
        </p:spPr>
      </p:pic>
      <p:sp>
        <p:nvSpPr>
          <p:cNvPr id="7" name="Rectangle 6">
            <a:extLst>
              <a:ext uri="{FF2B5EF4-FFF2-40B4-BE49-F238E27FC236}">
                <a16:creationId xmlns:a16="http://schemas.microsoft.com/office/drawing/2014/main" id="{3AF4A862-AF39-41AA-4B2E-F75CD29C10AB}"/>
              </a:ext>
            </a:extLst>
          </p:cNvPr>
          <p:cNvSpPr/>
          <p:nvPr/>
        </p:nvSpPr>
        <p:spPr>
          <a:xfrm>
            <a:off x="0" y="0"/>
            <a:ext cx="12192000" cy="1171903"/>
          </a:xfrm>
          <a:prstGeom prst="rect">
            <a:avLst/>
          </a:prstGeom>
          <a:solidFill>
            <a:srgbClr val="570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b="1" kern="0" dirty="0">
                <a:ea typeface="ＭＳ Ｐゴシック" panose="020B0600070205080204" pitchFamily="34" charset="-128"/>
              </a:rPr>
              <a:t>WTO and the “China Shock”</a:t>
            </a:r>
          </a:p>
        </p:txBody>
      </p:sp>
    </p:spTree>
    <p:extLst>
      <p:ext uri="{BB962C8B-B14F-4D97-AF65-F5344CB8AC3E}">
        <p14:creationId xmlns:p14="http://schemas.microsoft.com/office/powerpoint/2010/main" val="389705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5E030F82-6A2A-06DA-6DA4-A2C7A86BC1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C20DBE-A26A-3C2F-1919-268395CFF1EB}"/>
              </a:ext>
            </a:extLst>
          </p:cNvPr>
          <p:cNvSpPr txBox="1"/>
          <p:nvPr/>
        </p:nvSpPr>
        <p:spPr>
          <a:xfrm>
            <a:off x="1" y="1459593"/>
            <a:ext cx="12191999" cy="1358000"/>
          </a:xfrm>
          <a:prstGeom prst="rect">
            <a:avLst/>
          </a:prstGeom>
          <a:noFill/>
        </p:spPr>
        <p:txBody>
          <a:bodyPr wrap="square">
            <a:spAutoFit/>
          </a:bodyPr>
          <a:lstStyle/>
          <a:p>
            <a:pPr algn="ctr">
              <a:lnSpc>
                <a:spcPct val="200000"/>
              </a:lnSpc>
            </a:pPr>
            <a:r>
              <a:rPr lang="en-US" altLang="zh-CN" sz="4800" b="1" dirty="0">
                <a:solidFill>
                  <a:srgbClr val="FFFFFF"/>
                </a:solidFill>
                <a:latin typeface="Constantia" panose="02030602050306030303" pitchFamily="18" charset="0"/>
              </a:rPr>
              <a:t>Let’s continue</a:t>
            </a:r>
            <a:endParaRPr lang="en-US" sz="4800" b="1" dirty="0"/>
          </a:p>
        </p:txBody>
      </p:sp>
    </p:spTree>
    <p:extLst>
      <p:ext uri="{BB962C8B-B14F-4D97-AF65-F5344CB8AC3E}">
        <p14:creationId xmlns:p14="http://schemas.microsoft.com/office/powerpoint/2010/main" val="287407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83BE6342-C385-DB2C-78F2-706EE37E3D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8DD123-62A2-6170-B15A-8BB0A08BAF19}"/>
              </a:ext>
            </a:extLst>
          </p:cNvPr>
          <p:cNvSpPr txBox="1"/>
          <p:nvPr/>
        </p:nvSpPr>
        <p:spPr>
          <a:xfrm>
            <a:off x="1" y="1459593"/>
            <a:ext cx="12191999" cy="1358000"/>
          </a:xfrm>
          <a:prstGeom prst="rect">
            <a:avLst/>
          </a:prstGeom>
          <a:noFill/>
        </p:spPr>
        <p:txBody>
          <a:bodyPr wrap="square">
            <a:spAutoFit/>
          </a:bodyPr>
          <a:lstStyle/>
          <a:p>
            <a:pPr algn="ctr">
              <a:lnSpc>
                <a:spcPct val="200000"/>
              </a:lnSpc>
            </a:pPr>
            <a:r>
              <a:rPr lang="en-US" altLang="zh-CN" sz="4800" b="1" dirty="0">
                <a:solidFill>
                  <a:srgbClr val="FFFFFF"/>
                </a:solidFill>
                <a:latin typeface="Constantia" panose="02030602050306030303" pitchFamily="18" charset="0"/>
              </a:rPr>
              <a:t>The WTO and the World Trade System</a:t>
            </a:r>
            <a:endParaRPr lang="en-US" sz="4800" b="1" dirty="0"/>
          </a:p>
        </p:txBody>
      </p:sp>
      <p:sp>
        <p:nvSpPr>
          <p:cNvPr id="2" name="Rectangle 3">
            <a:extLst>
              <a:ext uri="{FF2B5EF4-FFF2-40B4-BE49-F238E27FC236}">
                <a16:creationId xmlns:a16="http://schemas.microsoft.com/office/drawing/2014/main" id="{E73E4CC0-A0E6-E626-32B2-5C2D4DA6025A}"/>
              </a:ext>
            </a:extLst>
          </p:cNvPr>
          <p:cNvSpPr txBox="1">
            <a:spLocks noChangeArrowheads="1"/>
          </p:cNvSpPr>
          <p:nvPr/>
        </p:nvSpPr>
        <p:spPr>
          <a:xfrm>
            <a:off x="3314700" y="4250289"/>
            <a:ext cx="5595801" cy="14901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lnSpc>
                <a:spcPct val="200000"/>
              </a:lnSpc>
            </a:pPr>
            <a:r>
              <a:rPr lang="en-US" altLang="en-US" sz="2400" kern="0" dirty="0">
                <a:solidFill>
                  <a:schemeClr val="bg1"/>
                </a:solidFill>
                <a:latin typeface="Constantia" panose="02030602050306030303" pitchFamily="18" charset="0"/>
                <a:ea typeface="ＭＳ Ｐゴシック" panose="020B0600070205080204" pitchFamily="34" charset="-128"/>
              </a:rPr>
              <a:t>READING ASSIGNMENT: </a:t>
            </a:r>
          </a:p>
          <a:p>
            <a:pPr algn="ctr">
              <a:lnSpc>
                <a:spcPct val="200000"/>
              </a:lnSpc>
            </a:pPr>
            <a:r>
              <a:rPr lang="en-US" altLang="en-US" sz="2400" kern="0" dirty="0">
                <a:solidFill>
                  <a:schemeClr val="bg1"/>
                </a:solidFill>
                <a:latin typeface="Constantia" panose="02030602050306030303" pitchFamily="18" charset="0"/>
                <a:ea typeface="ＭＳ Ｐゴシック" panose="020B0600070205080204" pitchFamily="34" charset="-128"/>
              </a:rPr>
              <a:t>Oatley Chapter 2</a:t>
            </a:r>
            <a:endParaRPr lang="fr-FR" altLang="en-US" sz="2400" kern="0" dirty="0">
              <a:solidFill>
                <a:schemeClr val="bg1"/>
              </a:solidFill>
              <a:latin typeface="Constantia" panose="02030602050306030303" pitchFamily="18" charset="0"/>
              <a:ea typeface="ＭＳ Ｐゴシック" panose="020B0600070205080204" pitchFamily="34" charset="-128"/>
            </a:endParaRPr>
          </a:p>
        </p:txBody>
      </p:sp>
    </p:spTree>
    <p:extLst>
      <p:ext uri="{BB962C8B-B14F-4D97-AF65-F5344CB8AC3E}">
        <p14:creationId xmlns:p14="http://schemas.microsoft.com/office/powerpoint/2010/main" val="115742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DD95-D037-AC1F-3F55-D97A933F34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E96DD6-26EC-F146-DB8C-0202422073F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FF7EF7C-65BA-1901-ED95-F51E83A1FD89}"/>
              </a:ext>
            </a:extLst>
          </p:cNvPr>
          <p:cNvSpPr>
            <a:spLocks noGrp="1"/>
          </p:cNvSpPr>
          <p:nvPr>
            <p:ph type="sldNum" sz="quarter" idx="12"/>
          </p:nvPr>
        </p:nvSpPr>
        <p:spPr/>
        <p:txBody>
          <a:bodyPr/>
          <a:lstStyle/>
          <a:p>
            <a:fld id="{B4F98C8A-6F2F-445D-A493-300475D44FC8}" type="slidenum">
              <a:rPr lang="en-US" altLang="en-US" smtClean="0"/>
              <a:pPr/>
              <a:t>7</a:t>
            </a:fld>
            <a:endParaRPr lang="en-US" altLang="en-US"/>
          </a:p>
        </p:txBody>
      </p:sp>
      <p:pic>
        <p:nvPicPr>
          <p:cNvPr id="6146" name="Picture 2" descr="Solar array on the roof of Bobst library with city views">
            <a:extLst>
              <a:ext uri="{FF2B5EF4-FFF2-40B4-BE49-F238E27FC236}">
                <a16:creationId xmlns:a16="http://schemas.microsoft.com/office/drawing/2014/main" id="{41DEEB33-2734-756F-2CBB-E42046BFE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4032" cy="68560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4D70DCD-690E-4D29-EEBE-1089F81AA1AE}"/>
              </a:ext>
            </a:extLst>
          </p:cNvPr>
          <p:cNvGrpSpPr/>
          <p:nvPr/>
        </p:nvGrpSpPr>
        <p:grpSpPr>
          <a:xfrm>
            <a:off x="7208322" y="1980"/>
            <a:ext cx="4983679" cy="6856020"/>
            <a:chOff x="1177907" y="231113"/>
            <a:chExt cx="4456309" cy="6395775"/>
          </a:xfrm>
        </p:grpSpPr>
        <p:pic>
          <p:nvPicPr>
            <p:cNvPr id="6" name="Picture 5">
              <a:extLst>
                <a:ext uri="{FF2B5EF4-FFF2-40B4-BE49-F238E27FC236}">
                  <a16:creationId xmlns:a16="http://schemas.microsoft.com/office/drawing/2014/main" id="{2D6E28F2-2D2D-4298-3304-9EF08B7906A8}"/>
                </a:ext>
              </a:extLst>
            </p:cNvPr>
            <p:cNvPicPr>
              <a:picLocks noChangeAspect="1"/>
            </p:cNvPicPr>
            <p:nvPr/>
          </p:nvPicPr>
          <p:blipFill>
            <a:blip r:embed="rId4"/>
            <a:stretch>
              <a:fillRect/>
            </a:stretch>
          </p:blipFill>
          <p:spPr>
            <a:xfrm>
              <a:off x="1177907" y="1356528"/>
              <a:ext cx="4454791" cy="5270360"/>
            </a:xfrm>
            <a:prstGeom prst="rect">
              <a:avLst/>
            </a:prstGeom>
          </p:spPr>
        </p:pic>
        <p:pic>
          <p:nvPicPr>
            <p:cNvPr id="7" name="Picture 2" descr="New York Times / NYTimes.com | Emory Libraries">
              <a:extLst>
                <a:ext uri="{FF2B5EF4-FFF2-40B4-BE49-F238E27FC236}">
                  <a16:creationId xmlns:a16="http://schemas.microsoft.com/office/drawing/2014/main" id="{582B6EDC-B8DD-9846-E4CA-BF7DCD5213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907" y="231113"/>
              <a:ext cx="4456309" cy="10450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105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9EF2-67B0-AED4-C3D6-19B2FA870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846F5-2ED7-9B6F-7AE3-F06A68AD28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DB2DFD-22CA-028F-C571-16CF8E91641E}"/>
              </a:ext>
            </a:extLst>
          </p:cNvPr>
          <p:cNvSpPr>
            <a:spLocks noGrp="1"/>
          </p:cNvSpPr>
          <p:nvPr>
            <p:ph type="sldNum" sz="quarter" idx="12"/>
          </p:nvPr>
        </p:nvSpPr>
        <p:spPr/>
        <p:txBody>
          <a:bodyPr/>
          <a:lstStyle/>
          <a:p>
            <a:fld id="{B4F98C8A-6F2F-445D-A493-300475D44FC8}" type="slidenum">
              <a:rPr lang="en-US" altLang="en-US" smtClean="0"/>
              <a:pPr/>
              <a:t>8</a:t>
            </a:fld>
            <a:endParaRPr lang="en-US" altLang="en-US"/>
          </a:p>
        </p:txBody>
      </p:sp>
      <p:sp>
        <p:nvSpPr>
          <p:cNvPr id="6" name="TextBox 5">
            <a:extLst>
              <a:ext uri="{FF2B5EF4-FFF2-40B4-BE49-F238E27FC236}">
                <a16:creationId xmlns:a16="http://schemas.microsoft.com/office/drawing/2014/main" id="{9AF4E377-B4ED-690F-E844-8DEA9B00DEE9}"/>
              </a:ext>
            </a:extLst>
          </p:cNvPr>
          <p:cNvSpPr txBox="1"/>
          <p:nvPr/>
        </p:nvSpPr>
        <p:spPr>
          <a:xfrm>
            <a:off x="0" y="2659559"/>
            <a:ext cx="12192000" cy="769441"/>
          </a:xfrm>
          <a:prstGeom prst="rect">
            <a:avLst/>
          </a:prstGeom>
          <a:noFill/>
        </p:spPr>
        <p:txBody>
          <a:bodyPr wrap="square">
            <a:spAutoFit/>
          </a:bodyPr>
          <a:lstStyle/>
          <a:p>
            <a:pPr algn="ctr"/>
            <a:r>
              <a:rPr lang="en-US" sz="4400" b="1" dirty="0">
                <a:solidFill>
                  <a:srgbClr val="7030A0"/>
                </a:solidFill>
              </a:rPr>
              <a:t>Why is this even a news?</a:t>
            </a:r>
          </a:p>
        </p:txBody>
      </p:sp>
    </p:spTree>
    <p:extLst>
      <p:ext uri="{BB962C8B-B14F-4D97-AF65-F5344CB8AC3E}">
        <p14:creationId xmlns:p14="http://schemas.microsoft.com/office/powerpoint/2010/main" val="2291172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A5CAE-63D8-D3F3-5A5F-F63A3FF37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B6B73-2647-5149-7E14-71673A7CB0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8CB945-6461-0AC9-0EFE-E06C96B475E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9E8AFE3-D448-C6B1-9759-6AE28F88D7B9}"/>
              </a:ext>
            </a:extLst>
          </p:cNvPr>
          <p:cNvSpPr>
            <a:spLocks noGrp="1"/>
          </p:cNvSpPr>
          <p:nvPr>
            <p:ph type="sldNum" sz="quarter" idx="12"/>
          </p:nvPr>
        </p:nvSpPr>
        <p:spPr/>
        <p:txBody>
          <a:bodyPr/>
          <a:lstStyle/>
          <a:p>
            <a:fld id="{B4F98C8A-6F2F-445D-A493-300475D44FC8}" type="slidenum">
              <a:rPr lang="en-US" altLang="en-US" smtClean="0"/>
              <a:pPr/>
              <a:t>9</a:t>
            </a:fld>
            <a:endParaRPr lang="en-US" altLang="en-US"/>
          </a:p>
        </p:txBody>
      </p:sp>
      <p:sp>
        <p:nvSpPr>
          <p:cNvPr id="6" name="TextBox 5">
            <a:extLst>
              <a:ext uri="{FF2B5EF4-FFF2-40B4-BE49-F238E27FC236}">
                <a16:creationId xmlns:a16="http://schemas.microsoft.com/office/drawing/2014/main" id="{2EE96972-C16A-FD50-6D20-672DCA4D4507}"/>
              </a:ext>
            </a:extLst>
          </p:cNvPr>
          <p:cNvSpPr txBox="1"/>
          <p:nvPr/>
        </p:nvSpPr>
        <p:spPr>
          <a:xfrm>
            <a:off x="0" y="1619517"/>
            <a:ext cx="12192000" cy="769441"/>
          </a:xfrm>
          <a:prstGeom prst="rect">
            <a:avLst/>
          </a:prstGeom>
          <a:noFill/>
        </p:spPr>
        <p:txBody>
          <a:bodyPr wrap="square">
            <a:spAutoFit/>
          </a:bodyPr>
          <a:lstStyle/>
          <a:p>
            <a:pPr algn="ctr"/>
            <a:r>
              <a:rPr lang="en-US" sz="4400" b="1" dirty="0">
                <a:solidFill>
                  <a:srgbClr val="7030A0"/>
                </a:solidFill>
              </a:rPr>
              <a:t>Anarchy &amp; Sovereignty</a:t>
            </a:r>
          </a:p>
        </p:txBody>
      </p:sp>
      <p:sp>
        <p:nvSpPr>
          <p:cNvPr id="5" name="TextBox 4">
            <a:extLst>
              <a:ext uri="{FF2B5EF4-FFF2-40B4-BE49-F238E27FC236}">
                <a16:creationId xmlns:a16="http://schemas.microsoft.com/office/drawing/2014/main" id="{7C2B70FC-7775-F0BA-03E2-4D89FF66FDB7}"/>
              </a:ext>
            </a:extLst>
          </p:cNvPr>
          <p:cNvSpPr txBox="1"/>
          <p:nvPr/>
        </p:nvSpPr>
        <p:spPr>
          <a:xfrm>
            <a:off x="0" y="3265670"/>
            <a:ext cx="12192000" cy="769441"/>
          </a:xfrm>
          <a:prstGeom prst="rect">
            <a:avLst/>
          </a:prstGeom>
          <a:noFill/>
        </p:spPr>
        <p:txBody>
          <a:bodyPr wrap="square">
            <a:spAutoFit/>
          </a:bodyPr>
          <a:lstStyle/>
          <a:p>
            <a:pPr algn="ctr"/>
            <a:r>
              <a:rPr lang="en-US" sz="4400" b="1" dirty="0">
                <a:solidFill>
                  <a:srgbClr val="7030A0"/>
                </a:solidFill>
              </a:rPr>
              <a:t>But there are still rules…</a:t>
            </a:r>
          </a:p>
        </p:txBody>
      </p:sp>
    </p:spTree>
    <p:extLst>
      <p:ext uri="{BB962C8B-B14F-4D97-AF65-F5344CB8AC3E}">
        <p14:creationId xmlns:p14="http://schemas.microsoft.com/office/powerpoint/2010/main" val="79857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NYU Master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4959</TotalTime>
  <Words>1914</Words>
  <Application>Microsoft Office PowerPoint</Application>
  <PresentationFormat>Widescreen</PresentationFormat>
  <Paragraphs>270</Paragraphs>
  <Slides>44</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ＭＳ Ｐゴシック</vt:lpstr>
      <vt:lpstr>Aptos</vt:lpstr>
      <vt:lpstr>Aptos Display</vt:lpstr>
      <vt:lpstr>Arial</vt:lpstr>
      <vt:lpstr>Century Gothic</vt:lpstr>
      <vt:lpstr>Constantia</vt:lpstr>
      <vt:lpstr>Courier New</vt:lpstr>
      <vt:lpstr>Wingdings</vt:lpstr>
      <vt:lpstr>1_NYU Master 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Article I: Most Favored Nation (MFN)</vt:lpstr>
      <vt:lpstr>Article III: National Treatment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Jing Qian</dc:creator>
  <cp:lastModifiedBy>Jing Qian</cp:lastModifiedBy>
  <cp:revision>104</cp:revision>
  <dcterms:created xsi:type="dcterms:W3CDTF">2025-02-03T02:24:51Z</dcterms:created>
  <dcterms:modified xsi:type="dcterms:W3CDTF">2026-01-26T04:23:34Z</dcterms:modified>
</cp:coreProperties>
</file>